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doc" ContentType="application/msword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9"/>
  </p:notesMasterIdLst>
  <p:sldIdLst>
    <p:sldId id="256" r:id="rId2"/>
    <p:sldId id="257" r:id="rId3"/>
    <p:sldId id="350" r:id="rId4"/>
    <p:sldId id="258" r:id="rId5"/>
    <p:sldId id="395" r:id="rId6"/>
    <p:sldId id="351" r:id="rId7"/>
    <p:sldId id="352" r:id="rId8"/>
    <p:sldId id="353" r:id="rId9"/>
    <p:sldId id="397" r:id="rId10"/>
    <p:sldId id="398" r:id="rId11"/>
    <p:sldId id="399" r:id="rId12"/>
    <p:sldId id="400" r:id="rId13"/>
    <p:sldId id="401" r:id="rId14"/>
    <p:sldId id="365" r:id="rId15"/>
    <p:sldId id="308" r:id="rId16"/>
    <p:sldId id="312" r:id="rId17"/>
    <p:sldId id="311" r:id="rId18"/>
    <p:sldId id="313" r:id="rId19"/>
    <p:sldId id="314" r:id="rId20"/>
    <p:sldId id="315" r:id="rId21"/>
    <p:sldId id="316" r:id="rId22"/>
    <p:sldId id="317" r:id="rId23"/>
    <p:sldId id="318" r:id="rId24"/>
    <p:sldId id="319" r:id="rId25"/>
    <p:sldId id="320" r:id="rId26"/>
    <p:sldId id="321" r:id="rId27"/>
    <p:sldId id="393" r:id="rId28"/>
    <p:sldId id="322" r:id="rId29"/>
    <p:sldId id="323" r:id="rId30"/>
    <p:sldId id="324" r:id="rId31"/>
    <p:sldId id="325" r:id="rId32"/>
    <p:sldId id="326" r:id="rId33"/>
    <p:sldId id="327" r:id="rId34"/>
    <p:sldId id="328" r:id="rId35"/>
    <p:sldId id="329" r:id="rId36"/>
    <p:sldId id="330" r:id="rId37"/>
    <p:sldId id="331" r:id="rId38"/>
    <p:sldId id="332" r:id="rId39"/>
    <p:sldId id="333" r:id="rId40"/>
    <p:sldId id="334" r:id="rId41"/>
    <p:sldId id="335" r:id="rId42"/>
    <p:sldId id="336" r:id="rId43"/>
    <p:sldId id="337" r:id="rId44"/>
    <p:sldId id="338" r:id="rId45"/>
    <p:sldId id="340" r:id="rId46"/>
    <p:sldId id="378" r:id="rId47"/>
    <p:sldId id="379" r:id="rId48"/>
    <p:sldId id="380" r:id="rId49"/>
    <p:sldId id="381" r:id="rId50"/>
    <p:sldId id="382" r:id="rId51"/>
    <p:sldId id="383" r:id="rId52"/>
    <p:sldId id="384" r:id="rId53"/>
    <p:sldId id="385" r:id="rId54"/>
    <p:sldId id="386" r:id="rId55"/>
    <p:sldId id="387" r:id="rId56"/>
    <p:sldId id="388" r:id="rId57"/>
    <p:sldId id="341" r:id="rId58"/>
    <p:sldId id="342" r:id="rId59"/>
    <p:sldId id="364" r:id="rId60"/>
    <p:sldId id="361" r:id="rId61"/>
    <p:sldId id="362" r:id="rId62"/>
    <p:sldId id="363" r:id="rId63"/>
    <p:sldId id="349" r:id="rId64"/>
    <p:sldId id="358" r:id="rId65"/>
    <p:sldId id="359" r:id="rId66"/>
    <p:sldId id="402" r:id="rId67"/>
    <p:sldId id="305" r:id="rId6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800" autoAdjust="0"/>
    <p:restoredTop sz="94246" autoAdjust="0"/>
  </p:normalViewPr>
  <p:slideViewPr>
    <p:cSldViewPr>
      <p:cViewPr varScale="1">
        <p:scale>
          <a:sx n="62" d="100"/>
          <a:sy n="62" d="100"/>
        </p:scale>
        <p:origin x="-1380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F8B5EE-A762-4BF3-A01D-AC5459DFA664}" type="datetimeFigureOut">
              <a:rPr lang="en-US" smtClean="0"/>
              <a:pPr/>
              <a:t>11/21/2014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7A28BB-1004-45E0-BBF9-92A8268C8D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CC5B68-3868-4AA2-BBA7-83877103C982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CC5B68-3868-4AA2-BBA7-83877103C982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CC5B68-3868-4AA2-BBA7-83877103C982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0B7168-F57B-43C7-99D0-18F5D46B93F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  <p:sp>
        <p:nvSpPr>
          <p:cNvPr id="33797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CC5B68-3868-4AA2-BBA7-83877103C982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A7C970F-DDCA-4724-A17D-F0463A585DF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  <p:sp>
        <p:nvSpPr>
          <p:cNvPr id="34821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0CC5B68-3868-4AA2-BBA7-83877103C982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4E2C992-DFC4-44B2-B49C-52C640128C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US"/>
          </a:p>
        </p:txBody>
      </p:sp>
      <p:sp>
        <p:nvSpPr>
          <p:cNvPr id="35845" name="Footer Placeholder 4"/>
          <p:cNvSpPr>
            <a:spLocks noGrp="1"/>
          </p:cNvSpPr>
          <p:nvPr>
            <p:ph type="ftr" sz="quarter" idx="4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Microsoft_Office_Word_97_-_2003_Document1.doc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Word_97_-_2003_Document2.doc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2.v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4D4FB95-39A1-4682-90B3-A13E5CE32F82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8153401" y="0"/>
          <a:ext cx="990600" cy="1203325"/>
        </p:xfrm>
        <a:graphic>
          <a:graphicData uri="http://schemas.openxmlformats.org/presentationml/2006/ole">
            <p:oleObj spid="_x0000_s1026" name="Document" r:id="rId4" imgW="1216701" imgH="1522690" progId="Word.Document.8">
              <p:embed/>
            </p:oleObj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9593AC8-1B48-47C1-9BDC-25E610C5B525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7149557-EB06-4F9E-9BA9-DD01FA29D2D0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32BEBA-7FB0-46F5-B825-740E79D8CE62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8181975" y="0"/>
          <a:ext cx="962025" cy="1203325"/>
        </p:xfrm>
        <a:graphic>
          <a:graphicData uri="http://schemas.openxmlformats.org/presentationml/2006/ole">
            <p:oleObj spid="_x0000_s2050" name="Document" r:id="rId3" imgW="1216701" imgH="1522690" progId="Word.Document.8">
              <p:embed/>
            </p:oleObj>
          </a:graphicData>
        </a:graphic>
      </p:graphicFrame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8D40AC9-6506-4DB9-8C33-138C6B2ACCDD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8FF275-3A43-474E-88CD-9B3288C5FD7B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8E5E6F5-5F41-4E76-879D-7F161A0166E9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BA6B007-6553-4AD7-8991-3AE4A65BAFDD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A65BE1-48B5-4A44-AC69-FD98F6C42F6F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1B18699-AC7B-4026-8C4E-865AE941EF34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71BC08B-2620-4090-8579-8056ACA30E1A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73EAE09-5C88-4B02-AF9D-9F966CAC8699}" type="datetime1">
              <a:rPr lang="en-US" smtClean="0"/>
              <a:pPr/>
              <a:t>11/21/2014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18A7B65-0B10-4097-964B-31B700271CD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aspistrategist.org.au/trade-partnership-competition-tpp-vs-rcep/marks-table-free-trade-4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chamvietnam.com/5217/vietnam-u-s-trade-status-and-outlook-2011-2020e-jan-24-2012/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hyperlink" Target="Tham%20khao/VN-Nhat/nhung_dieu_dn_can_biet_ve_hiep_dinh_doi_tac_kinh_te_viet_-_nhat.pdf" TargetMode="External"/><Relationship Id="rId3" Type="http://schemas.openxmlformats.org/officeDocument/2006/relationships/hyperlink" Target="Tham%20khao/VN-Nhat/TT%2021_01.doc" TargetMode="External"/><Relationship Id="rId7" Type="http://schemas.openxmlformats.org/officeDocument/2006/relationships/hyperlink" Target="Tham%20khao/VN-Nhat/HSTT-Nhat-Ban-2013Final.pdf" TargetMode="External"/><Relationship Id="rId2" Type="http://schemas.openxmlformats.org/officeDocument/2006/relationships/hyperlink" Target="Tham%20khao/VN-Nhat/T&#243;m%20t&#7855;t%20cam%20k&#7871;t%20c&#7911;a%20Vi&#7879;t%20Nam%20trong%20Hi&#7879;p%20&#273;&#7883;nh%20&#273;&#7889;i%20t&#225;c%20kinh%20t&#7871;%20to&#224;n%20di&#7879;n%20Vi&#7879;t%20Nam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Tham%20khao/VN-Nhat/Phu%20luc%201-12%20VN-NB.docx" TargetMode="External"/><Relationship Id="rId5" Type="http://schemas.openxmlformats.org/officeDocument/2006/relationships/hyperlink" Target="Tham%20khao/VN-Nhat/Thong%20tu%2010.2009.TT.BCT%20ve%20C-O.docx" TargetMode="External"/><Relationship Id="rId4" Type="http://schemas.openxmlformats.org/officeDocument/2006/relationships/hyperlink" Target="Tham%20khao/VN-Nhat/Bieu%20thue%20uu%20dai%20kem%20TT%2021.docx" TargetMode="Externa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685800"/>
            <a:ext cx="8382000" cy="2209800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TIỄN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NAY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581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b="1" dirty="0" err="1" smtClean="0"/>
              <a:t>Phạm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Bình</a:t>
            </a:r>
            <a:r>
              <a:rPr lang="en-US" sz="2400" b="1" dirty="0" smtClean="0"/>
              <a:t> An</a:t>
            </a:r>
          </a:p>
          <a:p>
            <a:r>
              <a:rPr lang="en-US" sz="2400" dirty="0" err="1" smtClean="0"/>
              <a:t>Giám</a:t>
            </a:r>
            <a:r>
              <a:rPr lang="en-US" sz="2400" dirty="0" smtClean="0"/>
              <a:t> </a:t>
            </a:r>
            <a:r>
              <a:rPr lang="en-US" sz="2400" dirty="0" err="1" smtClean="0"/>
              <a:t>đốc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err="1" smtClean="0"/>
              <a:t>Trung</a:t>
            </a:r>
            <a:r>
              <a:rPr lang="en-US" sz="2400" dirty="0" smtClean="0"/>
              <a:t> </a:t>
            </a:r>
            <a:r>
              <a:rPr lang="en-US" sz="2400" dirty="0" err="1" smtClean="0"/>
              <a:t>tâm</a:t>
            </a:r>
            <a:r>
              <a:rPr lang="en-US" sz="2400" dirty="0" smtClean="0"/>
              <a:t> WTO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phố</a:t>
            </a:r>
            <a:endParaRPr lang="en-US" sz="2400" dirty="0" smtClean="0"/>
          </a:p>
          <a:p>
            <a:r>
              <a:rPr lang="en-US" sz="2400" i="1" dirty="0" smtClean="0"/>
              <a:t>TP.HCM, </a:t>
            </a:r>
            <a:r>
              <a:rPr lang="en-US" sz="2400" i="1" dirty="0" err="1" smtClean="0"/>
              <a:t>tháng</a:t>
            </a:r>
            <a:r>
              <a:rPr lang="en-US" sz="2400" i="1" dirty="0" smtClean="0"/>
              <a:t> 11/2014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WTO: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địa 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rút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nghiệm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này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hị 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2018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WTO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vọng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chậm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)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hưởng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WTO;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2008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thoái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nhiêu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% </a:t>
            </a:r>
            <a:r>
              <a:rPr lang="vi-VN" i="1" dirty="0" smtClean="0">
                <a:latin typeface="Times New Roman" pitchFamily="18" charset="0"/>
                <a:cs typeface="Times New Roman" pitchFamily="18" charset="0"/>
              </a:rPr>
              <a:t>ảnh hưởng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lộ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cam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WTO?</a:t>
            </a:r>
          </a:p>
          <a:p>
            <a:pPr lvl="1"/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67000" y="457200"/>
            <a:ext cx="6038088" cy="792162"/>
          </a:xfrm>
        </p:spPr>
        <p:txBody>
          <a:bodyPr>
            <a:normAutofit/>
          </a:bodyPr>
          <a:lstStyle/>
          <a:p>
            <a:endParaRPr lang="en-US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371600"/>
            <a:ext cx="7772400" cy="51054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EVFTA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Nam – EU)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hị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28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500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GDP 18.000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USD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2013,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24,3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NK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9,4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USD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EU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10/2010,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2014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(WTO+),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SHTT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mua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sắm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DNNN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vững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(l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ao 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ôi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bao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gồm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 descr="https://encrypted-tbn1.gstatic.com/images?q=tbn:ANd9GcQ-OyxMPvZCybPGkTOj0s6-3AM5iFvxstt_28GXg1s8iu8H97O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0"/>
            <a:ext cx="1828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3411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5334000"/>
          </a:xfrm>
        </p:spPr>
        <p:txBody>
          <a:bodyPr>
            <a:normAutofit/>
          </a:bodyPr>
          <a:lstStyle/>
          <a:p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RCEP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ASEAN+6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Australia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New Zealand)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3,4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(48%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); GDP 21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USD (28,3%)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ASEAN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tích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11/2012,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2015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100% 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TPP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buNone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dễ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chấp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hơn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2014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Tham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minh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– Belarus – Kazakhstan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EFTA (Na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Thụy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len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Lich ten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xtanh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25962"/>
          </a:xfrm>
        </p:spPr>
        <p:txBody>
          <a:bodyPr>
            <a:normAutofit/>
          </a:bodyPr>
          <a:lstStyle/>
          <a:p>
            <a:pPr algn="ctr"/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xuyên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en-US" sz="4400" dirty="0" smtClean="0">
                <a:latin typeface="Arial" pitchFamily="34" charset="0"/>
                <a:cs typeface="Arial" pitchFamily="34" charset="0"/>
              </a:rPr>
            </a:b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Thái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400" dirty="0" err="1" smtClean="0">
                <a:latin typeface="Arial" pitchFamily="34" charset="0"/>
                <a:cs typeface="Arial" pitchFamily="34" charset="0"/>
              </a:rPr>
              <a:t>Dương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4400" dirty="0" smtClean="0">
                <a:latin typeface="Arial" pitchFamily="34" charset="0"/>
                <a:cs typeface="Arial" pitchFamily="34" charset="0"/>
              </a:rPr>
            </a:br>
            <a:r>
              <a:rPr lang="en-US" sz="4400" dirty="0" smtClean="0">
                <a:latin typeface="Arial" pitchFamily="34" charset="0"/>
                <a:cs typeface="Arial" pitchFamily="34" charset="0"/>
              </a:rPr>
              <a:t>(H</a:t>
            </a:r>
            <a:r>
              <a:rPr lang="vi-VN" sz="4400" dirty="0" smtClean="0">
                <a:latin typeface="Arial" pitchFamily="34" charset="0"/>
                <a:cs typeface="Arial" pitchFamily="34" charset="0"/>
              </a:rPr>
              <a:t>iệp định TPP</a:t>
            </a:r>
            <a:r>
              <a:rPr lang="en-US" sz="44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313688"/>
          </a:xfrm>
        </p:spPr>
        <p:txBody>
          <a:bodyPr>
            <a:normAutofit/>
          </a:bodyPr>
          <a:lstStyle/>
          <a:p>
            <a:r>
              <a:rPr lang="en-US" sz="3600" b="0" dirty="0" err="1" smtClean="0"/>
              <a:t>Lịch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sử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hình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thành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102291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Khởi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(2005)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Chiến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Xuyên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Dương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vi-VN" sz="2400" i="1" dirty="0" smtClean="0">
                <a:latin typeface="Arial" pitchFamily="34" charset="0"/>
                <a:cs typeface="Arial" pitchFamily="34" charset="0"/>
              </a:rPr>
              <a:t>Trans-Pacific Strategic Economic Partnership Agreement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do 4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Singapore, Chile,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NewZaeland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Brunei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còn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gọi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Pacific – 4 hay P4)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đổi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q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uyết định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2009,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phiên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lấy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i="1" dirty="0" smtClean="0">
                <a:latin typeface="Arial" pitchFamily="34" charset="0"/>
                <a:cs typeface="Arial" pitchFamily="34" charset="0"/>
              </a:rPr>
              <a:t>Trans-Pacific Partnership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i="1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sz="2400" i="1" dirty="0" smtClean="0">
                <a:latin typeface="Arial" pitchFamily="34" charset="0"/>
                <a:cs typeface="Arial" pitchFamily="34" charset="0"/>
              </a:rPr>
              <a:t>)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xuyên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Dương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914400" y="381000"/>
            <a:ext cx="7772400" cy="868362"/>
          </a:xfrm>
        </p:spPr>
        <p:txBody>
          <a:bodyPr>
            <a:normAutofit/>
          </a:bodyPr>
          <a:lstStyle/>
          <a:p>
            <a:r>
              <a:rPr lang="en-US" sz="3600" smtClean="0">
                <a:latin typeface="Arial" charset="0"/>
                <a:cs typeface="Arial" charset="0"/>
              </a:rPr>
              <a:t>Tham gia đàm phán TPP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76400"/>
            <a:ext cx="8077200" cy="4343400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i="1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b="1" i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12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thuộc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APEC):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Brunei, Chile, New Zealand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Singapore (2005);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(2009); </a:t>
            </a:r>
            <a:r>
              <a:rPr lang="it-IT" sz="2200" dirty="0" smtClean="0">
                <a:latin typeface="Arial" pitchFamily="34" charset="0"/>
                <a:cs typeface="Arial" pitchFamily="34" charset="0"/>
              </a:rPr>
              <a:t>Australia, Việt nam, Malaysia, Peru (2010);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Mexico, Canada (2012); Japan (2013)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mô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dân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792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triệu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(11%),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chiếm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gần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40% GDP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25,8%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kim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ngạch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toàn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(2012)</a:t>
            </a:r>
          </a:p>
          <a:p>
            <a:pPr>
              <a:spcBef>
                <a:spcPts val="580"/>
              </a:spcBef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Hàn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Thailand, Indonesia,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Loan</a:t>
            </a:r>
          </a:p>
          <a:p>
            <a:pPr>
              <a:spcBef>
                <a:spcPts val="580"/>
              </a:spcBef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?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A3C53-5332-4FAA-B17B-C39251B38906}" type="slidenum">
              <a:rPr lang="en-US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6" name="Content Placeholder 5" descr="http://www.aspistrategist.org.au/wp-content/uploads/2013/04/marks-table-free-trade3.jpg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8200" y="914401"/>
            <a:ext cx="7010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pic>
        <p:nvPicPr>
          <p:cNvPr id="6" name="Content Placeholder 5" descr="http://www.dntm.vn/uploads/news/2014_08/hoa-ky-tpp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1000" y="457200"/>
            <a:ext cx="7848600" cy="5791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9550" y="1143000"/>
            <a:ext cx="8934450" cy="48768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CBD7198-4F60-4131-BA62-E0BC6E2C51D3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077200" y="3200400"/>
            <a:ext cx="381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X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Tổng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hương mại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tự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xuyên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khuyến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nghị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Nội</a:t>
            </a:r>
            <a:r>
              <a:rPr lang="en-US" sz="4000" dirty="0" smtClean="0"/>
              <a:t> dung</a:t>
            </a:r>
            <a:endParaRPr lang="en-US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819912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Sự</a:t>
            </a:r>
            <a:r>
              <a:rPr lang="en-US" sz="3600" dirty="0" smtClean="0"/>
              <a:t> </a:t>
            </a:r>
            <a:r>
              <a:rPr lang="en-US" sz="3600" dirty="0" err="1" smtClean="0"/>
              <a:t>tham</a:t>
            </a:r>
            <a:r>
              <a:rPr lang="en-US" sz="3600" dirty="0" smtClean="0"/>
              <a:t> </a:t>
            </a:r>
            <a:r>
              <a:rPr lang="en-US" sz="3600" dirty="0" err="1" smtClean="0"/>
              <a:t>gia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Việt</a:t>
            </a:r>
            <a:r>
              <a:rPr lang="en-US" sz="3600" dirty="0" smtClean="0"/>
              <a:t> Nam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257800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tư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cách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quan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sát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viên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từ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2009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thức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từ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11/2010. 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Phù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hợp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chủ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trương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dạng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hóa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t</a:t>
            </a:r>
            <a:r>
              <a:rPr lang="vi-VN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hị trường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XNK</a:t>
            </a:r>
            <a:endParaRPr lang="en-US" sz="24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Kỳ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vọng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từ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4 t</a:t>
            </a:r>
            <a:r>
              <a:rPr lang="vi-VN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hị trường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lớn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nhất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chưa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FTA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Hoa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Kỳ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Canada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Mexico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Peru 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Vai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trò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TPP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khác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WTO: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chủ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động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khác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cam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thực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hiện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để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nhập</a:t>
            </a:r>
            <a:endParaRPr lang="en-US" sz="24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Quan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hệ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thương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mại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11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nước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TPP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(2013):</a:t>
            </a:r>
          </a:p>
          <a:p>
            <a:pPr lvl="1"/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Kim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ngạch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XK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51,6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tỷ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USD,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bằng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39%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kim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ngạch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XK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cả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 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nước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. Kim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ngạch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NK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tương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ứng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31,2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tỷ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USD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22,8%.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XNK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chưa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đến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1%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kim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ngạch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cả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khối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.</a:t>
            </a:r>
          </a:p>
          <a:p>
            <a:pPr lvl="1"/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Đầu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tư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FDI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chiếm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50%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tổng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vốn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đăng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ký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tại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200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endParaRPr lang="en-US" sz="2200" i="1" dirty="0" smtClean="0">
              <a:latin typeface="Arial" pitchFamily="34" charset="0"/>
              <a:cs typeface="Arial" pitchFamily="34" charset="0"/>
            </a:endParaRPr>
          </a:p>
          <a:p>
            <a:endParaRPr lang="en-US" sz="2800" b="1" i="1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 fontScale="90000"/>
          </a:bodyPr>
          <a:lstStyle/>
          <a:p>
            <a:r>
              <a:rPr lang="en-US" sz="4000" b="1" smtClean="0">
                <a:latin typeface="Arial" pitchFamily="34" charset="0"/>
                <a:cs typeface="Arial" pitchFamily="34" charset="0"/>
              </a:rPr>
              <a:t>Các vòng đàm phán</a:t>
            </a:r>
            <a:endParaRPr lang="en-US" sz="40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524000"/>
            <a:ext cx="8077200" cy="48006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20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vòng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cùng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chục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cuộc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thuật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kiến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thúc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giữa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2015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2014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diễn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giữa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nhượng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bộ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 lo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ngại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về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tính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đồng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bộ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tiến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độ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định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TPP</a:t>
            </a:r>
            <a:endParaRPr lang="en-US" sz="24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Vòng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20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diễn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từ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01-10/9/2014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tại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Hà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Nội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nhiều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tiến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bộ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khả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quan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đặt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thúc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cụ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n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hưng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sẽ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nỗ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 (ii)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tốt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tồi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lượng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sz="3600" dirty="0" err="1" smtClean="0">
                <a:latin typeface="Arial" charset="0"/>
                <a:cs typeface="Arial" charset="0"/>
              </a:rPr>
              <a:t>Những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điểm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lưu</a:t>
            </a:r>
            <a:r>
              <a:rPr lang="en-US" sz="3600" dirty="0" smtClean="0">
                <a:latin typeface="Arial" charset="0"/>
                <a:cs typeface="Arial" charset="0"/>
              </a:rPr>
              <a:t> ý </a:t>
            </a:r>
            <a:r>
              <a:rPr lang="en-US" sz="3600" dirty="0" err="1" smtClean="0">
                <a:latin typeface="Arial" charset="0"/>
                <a:cs typeface="Arial" charset="0"/>
              </a:rPr>
              <a:t>về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Hiệp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định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TPP</a:t>
            </a:r>
            <a:endParaRPr lang="en-US" sz="36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76400"/>
            <a:ext cx="8153400" cy="4800600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toàn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diện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bao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gồm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lĩnh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vực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>
              <a:spcBef>
                <a:spcPts val="370"/>
              </a:spcBef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hệ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ngoài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mại-thuế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yếu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giới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>
              <a:spcBef>
                <a:spcPts val="370"/>
              </a:spcBef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thuế quan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dự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kiến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xóa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bỏ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100%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thuế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khẩu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xứ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l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ộ trình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ngắn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(90%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cắt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ngay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t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hương mại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phi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thuế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TBT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SPS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phi t</a:t>
            </a:r>
            <a:r>
              <a:rPr lang="vi-VN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hương mại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m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ôi trường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; l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-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công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đoàn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doanh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hà nước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;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DCA29B-F704-45AF-A874-0E41828A016D}" type="slidenum">
              <a:rPr lang="en-US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rmAutofit/>
          </a:bodyPr>
          <a:lstStyle/>
          <a:p>
            <a:pPr>
              <a:spcBef>
                <a:spcPts val="580"/>
              </a:spcBef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48640" lvl="1">
              <a:spcBef>
                <a:spcPts val="37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WTO+: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ngay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gần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100%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dòng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thuế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ngoại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lệ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548640" lvl="1">
              <a:spcBef>
                <a:spcPts val="37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cửa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lĩnh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vực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p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hương phá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p “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bỏ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” – minh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bạch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p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hương phá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p “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chọn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-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”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WTO; </a:t>
            </a:r>
          </a:p>
          <a:p>
            <a:pPr marL="548640" lvl="1">
              <a:spcBef>
                <a:spcPts val="37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thấp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đã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ký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548640" lvl="1">
              <a:spcBef>
                <a:spcPts val="37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khắt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khe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TRIPs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++)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biên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giới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580"/>
              </a:spcBef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lvl="1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gia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lvl="1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Cập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nhật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lai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57200"/>
            <a:ext cx="7772400" cy="94456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Nội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dung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phán</a:t>
            </a:r>
            <a:endParaRPr lang="en-US" sz="40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524000"/>
            <a:ext cx="8001000" cy="4876800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Đặc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điểm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dung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cửa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bằng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ích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ngoại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lệ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khác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WTO)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22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nhóm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dung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thỏa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thuận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nguồn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khảo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 indent="-274320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P4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thỏa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thuận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ban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4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 indent="-274320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báo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trưởng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(11/2011)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tâm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WTO)</a:t>
            </a:r>
          </a:p>
          <a:p>
            <a:pPr lvl="1" indent="-274320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tin/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báo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cung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1" indent="-274320">
              <a:spcBef>
                <a:spcPts val="580"/>
              </a:spcBef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rò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rỉ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trên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Wikileak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m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…)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B59EDE-ED31-442F-A871-F1A3442AD0B0}" type="slidenum">
              <a:rPr lang="en-US"/>
              <a:pPr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43712"/>
          </a:xfrm>
        </p:spPr>
        <p:txBody>
          <a:bodyPr>
            <a:normAutofit/>
          </a:bodyPr>
          <a:lstStyle/>
          <a:p>
            <a:r>
              <a:rPr lang="en-US" sz="3600" dirty="0" err="1" smtClean="0"/>
              <a:t>Một</a:t>
            </a:r>
            <a:r>
              <a:rPr lang="en-US" sz="3600" dirty="0" smtClean="0"/>
              <a:t> </a:t>
            </a:r>
            <a:r>
              <a:rPr lang="en-US" sz="3600" dirty="0" err="1" smtClean="0"/>
              <a:t>số</a:t>
            </a:r>
            <a:r>
              <a:rPr lang="en-US" sz="3600" dirty="0" smtClean="0"/>
              <a:t> </a:t>
            </a:r>
            <a:r>
              <a:rPr lang="en-US" sz="3600" dirty="0" err="1" smtClean="0"/>
              <a:t>nội</a:t>
            </a:r>
            <a:r>
              <a:rPr lang="en-US" sz="3600" dirty="0" smtClean="0"/>
              <a:t> dung </a:t>
            </a:r>
            <a:r>
              <a:rPr lang="en-US" sz="3600" dirty="0" err="1" smtClean="0"/>
              <a:t>chính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00600"/>
          </a:xfrm>
        </p:spPr>
        <p:txBody>
          <a:bodyPr>
            <a:normAutofit/>
          </a:bodyPr>
          <a:lstStyle/>
          <a:p>
            <a:r>
              <a:rPr lang="en-US" b="1" dirty="0" err="1" smtClean="0">
                <a:latin typeface="Arial" charset="0"/>
                <a:cs typeface="Arial" charset="0"/>
              </a:rPr>
              <a:t>Tiếp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cận</a:t>
            </a:r>
            <a:r>
              <a:rPr lang="en-US" b="1" dirty="0" smtClean="0">
                <a:latin typeface="Arial" charset="0"/>
                <a:cs typeface="Arial" charset="0"/>
              </a:rPr>
              <a:t> t</a:t>
            </a:r>
            <a:r>
              <a:rPr lang="vi-VN" b="1" dirty="0" smtClean="0">
                <a:latin typeface="Arial" charset="0"/>
                <a:cs typeface="Arial" charset="0"/>
              </a:rPr>
              <a:t>hị trường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hàng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hóa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và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quy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tắc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xuất</a:t>
            </a:r>
            <a:r>
              <a:rPr lang="en-US" b="1" dirty="0" smtClean="0">
                <a:latin typeface="Arial" charset="0"/>
                <a:cs typeface="Arial" charset="0"/>
              </a:rPr>
              <a:t> </a:t>
            </a:r>
            <a:r>
              <a:rPr lang="en-US" b="1" dirty="0" err="1" smtClean="0">
                <a:latin typeface="Arial" charset="0"/>
                <a:cs typeface="Arial" charset="0"/>
              </a:rPr>
              <a:t>xứ</a:t>
            </a:r>
            <a:r>
              <a:rPr lang="en-US" b="1" dirty="0" smtClean="0">
                <a:latin typeface="Arial" charset="0"/>
                <a:cs typeface="Arial" charset="0"/>
              </a:rPr>
              <a:t>: 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 err="1" smtClean="0">
                <a:latin typeface="Arial" charset="0"/>
                <a:cs typeface="Arial" charset="0"/>
              </a:rPr>
              <a:t>Cắt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giảm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thuế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nhanh</a:t>
            </a:r>
            <a:r>
              <a:rPr lang="en-US" sz="2200" dirty="0" smtClean="0">
                <a:latin typeface="Arial" charset="0"/>
                <a:cs typeface="Arial" charset="0"/>
              </a:rPr>
              <a:t>, </a:t>
            </a:r>
            <a:r>
              <a:rPr lang="en-US" sz="2200" dirty="0" err="1" smtClean="0">
                <a:latin typeface="Arial" charset="0"/>
                <a:cs typeface="Arial" charset="0"/>
              </a:rPr>
              <a:t>kèm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theo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xuất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xứ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nội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khối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chặt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chẽ</a:t>
            </a:r>
            <a:r>
              <a:rPr lang="en-US" sz="2200" dirty="0" smtClean="0">
                <a:latin typeface="Arial" charset="0"/>
                <a:cs typeface="Arial" charset="0"/>
              </a:rPr>
              <a:t>;</a:t>
            </a:r>
          </a:p>
          <a:p>
            <a:pPr lvl="1">
              <a:buFont typeface="Wingdings" pitchFamily="2" charset="2"/>
              <a:buChar char="Ø"/>
            </a:pPr>
            <a:r>
              <a:rPr lang="vi-VN" sz="2200" dirty="0" smtClean="0">
                <a:latin typeface="Arial" charset="0"/>
                <a:cs typeface="Arial" charset="0"/>
              </a:rPr>
              <a:t>Quy tắc xuất xứ cần khách quan, minh bạch và dễ dự đoán</a:t>
            </a:r>
            <a:endParaRPr lang="en-US" sz="2200" dirty="0" smtClean="0">
              <a:latin typeface="Arial" charset="0"/>
              <a:cs typeface="Arial" charset="0"/>
            </a:endParaRPr>
          </a:p>
          <a:p>
            <a:pPr lvl="1">
              <a:buFont typeface="Wingdings" pitchFamily="2" charset="2"/>
              <a:buChar char="Ø"/>
            </a:pPr>
            <a:r>
              <a:rPr lang="en-US" sz="2200" dirty="0" err="1" smtClean="0">
                <a:latin typeface="Arial" charset="0"/>
                <a:cs typeface="Arial" charset="0"/>
              </a:rPr>
              <a:t>Đề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xuất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cả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vấn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đề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hàng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hóa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đã</a:t>
            </a:r>
            <a:r>
              <a:rPr lang="en-US" sz="2200" dirty="0" smtClean="0">
                <a:latin typeface="Arial" charset="0"/>
                <a:cs typeface="Arial" charset="0"/>
              </a:rPr>
              <a:t> qua </a:t>
            </a:r>
            <a:r>
              <a:rPr lang="en-US" sz="2200" dirty="0" err="1" smtClean="0">
                <a:latin typeface="Arial" charset="0"/>
                <a:cs typeface="Arial" charset="0"/>
              </a:rPr>
              <a:t>sử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dụng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và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hàng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tân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trang</a:t>
            </a:r>
            <a:r>
              <a:rPr lang="en-US" sz="2200" dirty="0" smtClean="0">
                <a:latin typeface="Arial" charset="0"/>
                <a:cs typeface="Arial" charset="0"/>
              </a:rPr>
              <a:t>;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 err="1" smtClean="0">
                <a:latin typeface="Arial" charset="0"/>
                <a:cs typeface="Arial" charset="0"/>
              </a:rPr>
              <a:t>Mâu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thuẫn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giữa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các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quốc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gia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có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lợi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thế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và</a:t>
            </a:r>
            <a:r>
              <a:rPr lang="en-US" sz="2200" dirty="0" smtClean="0">
                <a:latin typeface="Arial" charset="0"/>
                <a:cs typeface="Arial" charset="0"/>
              </a:rPr>
              <a:t> t</a:t>
            </a:r>
            <a:r>
              <a:rPr lang="vi-VN" sz="2200" dirty="0" smtClean="0">
                <a:latin typeface="Arial" charset="0"/>
                <a:cs typeface="Arial" charset="0"/>
              </a:rPr>
              <a:t>hị trường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tiêu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thụ</a:t>
            </a:r>
            <a:r>
              <a:rPr lang="en-US" sz="2200" dirty="0" smtClean="0">
                <a:latin typeface="Arial" charset="0"/>
                <a:cs typeface="Arial" charset="0"/>
              </a:rPr>
              <a:t>: </a:t>
            </a:r>
            <a:r>
              <a:rPr lang="en-US" sz="2200" dirty="0" err="1" smtClean="0">
                <a:latin typeface="Arial" charset="0"/>
                <a:cs typeface="Arial" charset="0"/>
              </a:rPr>
              <a:t>Mỹ</a:t>
            </a:r>
            <a:r>
              <a:rPr lang="en-US" sz="2200" dirty="0" smtClean="0">
                <a:latin typeface="Arial" charset="0"/>
                <a:cs typeface="Arial" charset="0"/>
              </a:rPr>
              <a:t> - </a:t>
            </a:r>
            <a:r>
              <a:rPr lang="en-US" sz="2200" dirty="0" err="1" smtClean="0">
                <a:latin typeface="Arial" charset="0"/>
                <a:cs typeface="Arial" charset="0"/>
              </a:rPr>
              <a:t>Việt</a:t>
            </a:r>
            <a:r>
              <a:rPr lang="en-US" sz="2200" dirty="0" smtClean="0">
                <a:latin typeface="Arial" charset="0"/>
                <a:cs typeface="Arial" charset="0"/>
              </a:rPr>
              <a:t> Nam (</a:t>
            </a:r>
            <a:r>
              <a:rPr lang="en-US" sz="2200" dirty="0" err="1" smtClean="0">
                <a:latin typeface="Arial" charset="0"/>
                <a:cs typeface="Arial" charset="0"/>
              </a:rPr>
              <a:t>dệt</a:t>
            </a:r>
            <a:r>
              <a:rPr lang="en-US" sz="2200" dirty="0" smtClean="0">
                <a:latin typeface="Arial" charset="0"/>
                <a:cs typeface="Arial" charset="0"/>
              </a:rPr>
              <a:t> may, </a:t>
            </a:r>
            <a:r>
              <a:rPr lang="en-US" sz="2200" dirty="0" err="1" smtClean="0">
                <a:latin typeface="Arial" charset="0"/>
                <a:cs typeface="Arial" charset="0"/>
              </a:rPr>
              <a:t>da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giày</a:t>
            </a:r>
            <a:r>
              <a:rPr lang="en-US" sz="2200" dirty="0" smtClean="0">
                <a:latin typeface="Arial" charset="0"/>
                <a:cs typeface="Arial" charset="0"/>
              </a:rPr>
              <a:t>); </a:t>
            </a:r>
            <a:r>
              <a:rPr lang="en-US" sz="2200" dirty="0" err="1" smtClean="0">
                <a:latin typeface="Arial" charset="0"/>
                <a:cs typeface="Arial" charset="0"/>
              </a:rPr>
              <a:t>Mỹ</a:t>
            </a:r>
            <a:r>
              <a:rPr lang="en-US" sz="2200" dirty="0" smtClean="0">
                <a:latin typeface="Arial" charset="0"/>
                <a:cs typeface="Arial" charset="0"/>
              </a:rPr>
              <a:t> - </a:t>
            </a:r>
            <a:r>
              <a:rPr lang="en-US" sz="2200" dirty="0" err="1" smtClean="0">
                <a:latin typeface="Arial" charset="0"/>
                <a:cs typeface="Arial" charset="0"/>
              </a:rPr>
              <a:t>Úc</a:t>
            </a:r>
            <a:r>
              <a:rPr lang="en-US" sz="2200" dirty="0" smtClean="0">
                <a:latin typeface="Arial" charset="0"/>
                <a:cs typeface="Arial" charset="0"/>
              </a:rPr>
              <a:t> (</a:t>
            </a:r>
            <a:r>
              <a:rPr lang="en-US" sz="2200" dirty="0" err="1" smtClean="0">
                <a:latin typeface="Arial" charset="0"/>
                <a:cs typeface="Arial" charset="0"/>
              </a:rPr>
              <a:t>đường</a:t>
            </a:r>
            <a:r>
              <a:rPr lang="en-US" sz="2200" dirty="0" smtClean="0">
                <a:latin typeface="Arial" charset="0"/>
                <a:cs typeface="Arial" charset="0"/>
              </a:rPr>
              <a:t>); </a:t>
            </a:r>
            <a:r>
              <a:rPr lang="en-US" sz="2200" dirty="0" err="1" smtClean="0">
                <a:latin typeface="Arial" charset="0"/>
                <a:cs typeface="Arial" charset="0"/>
              </a:rPr>
              <a:t>Mỹ</a:t>
            </a:r>
            <a:r>
              <a:rPr lang="en-US" sz="2200" dirty="0" smtClean="0">
                <a:latin typeface="Arial" charset="0"/>
                <a:cs typeface="Arial" charset="0"/>
              </a:rPr>
              <a:t> - </a:t>
            </a:r>
            <a:r>
              <a:rPr lang="en-US" sz="2200" dirty="0" err="1" smtClean="0">
                <a:latin typeface="Arial" charset="0"/>
                <a:cs typeface="Arial" charset="0"/>
              </a:rPr>
              <a:t>NewZealand</a:t>
            </a:r>
            <a:r>
              <a:rPr lang="en-US" sz="2200" dirty="0" smtClean="0">
                <a:latin typeface="Arial" charset="0"/>
                <a:cs typeface="Arial" charset="0"/>
              </a:rPr>
              <a:t> (</a:t>
            </a:r>
            <a:r>
              <a:rPr lang="en-US" sz="2200" dirty="0" err="1" smtClean="0">
                <a:latin typeface="Arial" charset="0"/>
                <a:cs typeface="Arial" charset="0"/>
              </a:rPr>
              <a:t>sữa</a:t>
            </a:r>
            <a:r>
              <a:rPr lang="en-US" sz="2200" dirty="0" smtClean="0">
                <a:latin typeface="Arial" charset="0"/>
                <a:cs typeface="Arial" charset="0"/>
              </a:rPr>
              <a:t>); </a:t>
            </a:r>
            <a:r>
              <a:rPr lang="en-US" sz="2200" dirty="0" err="1" smtClean="0">
                <a:latin typeface="Arial" charset="0"/>
                <a:cs typeface="Arial" charset="0"/>
              </a:rPr>
              <a:t>Mỹ</a:t>
            </a:r>
            <a:r>
              <a:rPr lang="en-US" sz="2200" dirty="0" smtClean="0">
                <a:latin typeface="Arial" charset="0"/>
                <a:cs typeface="Arial" charset="0"/>
              </a:rPr>
              <a:t> - </a:t>
            </a:r>
            <a:r>
              <a:rPr lang="en-US" sz="2200" dirty="0" err="1" smtClean="0">
                <a:latin typeface="Arial" charset="0"/>
                <a:cs typeface="Arial" charset="0"/>
              </a:rPr>
              <a:t>Nhật</a:t>
            </a:r>
            <a:r>
              <a:rPr lang="en-US" sz="2200" dirty="0" smtClean="0">
                <a:latin typeface="Arial" charset="0"/>
                <a:cs typeface="Arial" charset="0"/>
              </a:rPr>
              <a:t> (ô </a:t>
            </a:r>
            <a:r>
              <a:rPr lang="en-US" sz="2200" dirty="0" err="1" smtClean="0">
                <a:latin typeface="Arial" charset="0"/>
                <a:cs typeface="Arial" charset="0"/>
              </a:rPr>
              <a:t>tô</a:t>
            </a:r>
            <a:r>
              <a:rPr lang="en-US" sz="2200" dirty="0" smtClean="0">
                <a:latin typeface="Arial" charset="0"/>
                <a:cs typeface="Arial" charset="0"/>
              </a:rPr>
              <a:t>, </a:t>
            </a:r>
            <a:r>
              <a:rPr lang="en-US" sz="2200" dirty="0" err="1" smtClean="0">
                <a:latin typeface="Arial" charset="0"/>
                <a:cs typeface="Arial" charset="0"/>
              </a:rPr>
              <a:t>sản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phẩm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nông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nghiệp</a:t>
            </a:r>
            <a:r>
              <a:rPr lang="en-US" sz="2200" dirty="0" smtClean="0">
                <a:latin typeface="Arial" charset="0"/>
                <a:cs typeface="Arial" charset="0"/>
              </a:rPr>
              <a:t>)…</a:t>
            </a:r>
          </a:p>
          <a:p>
            <a:pPr lvl="1">
              <a:buFont typeface="Wingdings" pitchFamily="2" charset="2"/>
              <a:buChar char="Ø"/>
            </a:pPr>
            <a:r>
              <a:rPr lang="en-US" sz="2200" dirty="0" err="1" smtClean="0">
                <a:latin typeface="Arial" charset="0"/>
                <a:cs typeface="Arial" charset="0"/>
              </a:rPr>
              <a:t>Dệt</a:t>
            </a:r>
            <a:r>
              <a:rPr lang="en-US" sz="2200" dirty="0" smtClean="0">
                <a:latin typeface="Arial" charset="0"/>
                <a:cs typeface="Arial" charset="0"/>
              </a:rPr>
              <a:t> may </a:t>
            </a:r>
            <a:r>
              <a:rPr lang="en-US" sz="2200" dirty="0" err="1" smtClean="0">
                <a:latin typeface="Arial" charset="0"/>
                <a:cs typeface="Arial" charset="0"/>
              </a:rPr>
              <a:t>là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một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trong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lợi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ích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cốt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lõi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của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Việt</a:t>
            </a:r>
            <a:r>
              <a:rPr lang="en-US" sz="2200" dirty="0" smtClean="0">
                <a:latin typeface="Arial" charset="0"/>
                <a:cs typeface="Arial" charset="0"/>
              </a:rPr>
              <a:t> Nam </a:t>
            </a:r>
            <a:r>
              <a:rPr lang="en-US" sz="2200" dirty="0" err="1" smtClean="0">
                <a:latin typeface="Arial" charset="0"/>
                <a:cs typeface="Arial" charset="0"/>
              </a:rPr>
              <a:t>với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yêu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cầu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của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Mỹ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và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một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số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nước</a:t>
            </a:r>
            <a:r>
              <a:rPr lang="en-US" sz="2200" dirty="0" smtClean="0">
                <a:latin typeface="Arial" charset="0"/>
                <a:cs typeface="Arial" charset="0"/>
              </a:rPr>
              <a:t>: “yarn forward” – </a:t>
            </a:r>
            <a:r>
              <a:rPr lang="en-US" sz="2200" dirty="0" err="1" smtClean="0">
                <a:latin typeface="Arial" charset="0"/>
                <a:cs typeface="Arial" charset="0"/>
              </a:rPr>
              <a:t>hàng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xuất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có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sợi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có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nguồn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gốc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từ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các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nước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trong</a:t>
            </a:r>
            <a:r>
              <a:rPr lang="en-US" sz="2200" dirty="0" smtClean="0">
                <a:latin typeface="Arial" charset="0"/>
                <a:cs typeface="Arial" charset="0"/>
              </a:rPr>
              <a:t> </a:t>
            </a:r>
            <a:r>
              <a:rPr lang="en-US" sz="2200" dirty="0" err="1" smtClean="0">
                <a:latin typeface="Arial" charset="0"/>
                <a:cs typeface="Arial" charset="0"/>
              </a:rPr>
              <a:t>khối</a:t>
            </a:r>
            <a:endParaRPr lang="en-US" sz="2200" dirty="0" smtClean="0">
              <a:latin typeface="Arial" charset="0"/>
              <a:cs typeface="Arial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6388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may:</a:t>
            </a:r>
          </a:p>
          <a:p>
            <a:pPr lvl="1"/>
            <a:r>
              <a:rPr lang="en-US" sz="2200" dirty="0" smtClean="0">
                <a:latin typeface="Arial" pitchFamily="34" charset="0"/>
                <a:cs typeface="Arial" pitchFamily="34" charset="0"/>
              </a:rPr>
              <a:t>2013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20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tỷ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USD, t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chiếm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khoảng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50%;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quyết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2,5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l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ao động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đang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thế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Thuế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suất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NK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khoảng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17-18%,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0%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lvl="1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“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xứ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”: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thách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do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chủ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yếu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phụ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liệu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ngoại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khối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hút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may</a:t>
            </a:r>
          </a:p>
          <a:p>
            <a:pPr lvl="1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Danh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mục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nguồn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cung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: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Danh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mục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tạm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(ii)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Danh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mục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thiếu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vĩnh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viễn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nâng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chuỗi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may. </a:t>
            </a:r>
          </a:p>
          <a:p>
            <a:pPr lvl="1"/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nay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FDI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đang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mạnh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phụ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liệu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dirty="0" err="1" smtClean="0">
                <a:latin typeface="Arial" pitchFamily="34" charset="0"/>
                <a:cs typeface="Arial" pitchFamily="34" charset="0"/>
              </a:rPr>
              <a:t>Ngành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giày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tự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016691"/>
          </a:xfrm>
        </p:spPr>
        <p:txBody>
          <a:bodyPr/>
          <a:lstStyle/>
          <a:p>
            <a:pPr>
              <a:buNone/>
            </a:pP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100%,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5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măt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sữa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gạo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mỳ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TPP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gay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gắt</a:t>
            </a:r>
            <a:endParaRPr lang="en-US" sz="24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nuôi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sức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so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Úc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New Zealand</a:t>
            </a: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giống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phẩm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thú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y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tăng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SHTT</a:t>
            </a:r>
            <a:endParaRPr lang="en-US" sz="24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Xuất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khẩu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sản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còn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nhiều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hạn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do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lượng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ổn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đồng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rào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nước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khe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>
            <a:normAutofit/>
          </a:bodyPr>
          <a:lstStyle/>
          <a:p>
            <a:r>
              <a:rPr lang="en-US" b="1" smtClean="0">
                <a:latin typeface="Arial" pitchFamily="34" charset="0"/>
                <a:cs typeface="Arial" pitchFamily="34" charset="0"/>
              </a:rPr>
              <a:t>Mở cửa t</a:t>
            </a:r>
            <a:r>
              <a:rPr lang="vi-VN" b="1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b="1" smtClean="0">
                <a:latin typeface="Arial" pitchFamily="34" charset="0"/>
                <a:cs typeface="Arial" pitchFamily="34" charset="0"/>
              </a:rPr>
              <a:t> dịch vụ: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6 nhóm nghĩa vụ chính: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Đối xử Tối huệ quốc (MFN)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Đối xử Quốc gia (NT);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Hiện diện tại nước sở tại;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Mở cửa t</a:t>
            </a:r>
            <a:r>
              <a:rPr lang="vi-VN" smtClean="0">
                <a:latin typeface="Arial" pitchFamily="34" charset="0"/>
                <a:cs typeface="Arial" pitchFamily="34" charset="0"/>
              </a:rPr>
              <a:t>hị trường</a:t>
            </a:r>
            <a:endParaRPr lang="en-US" smtClean="0">
              <a:latin typeface="Arial" pitchFamily="34" charset="0"/>
              <a:cs typeface="Arial" pitchFamily="34" charset="0"/>
            </a:endParaRP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Xóa bỏ </a:t>
            </a:r>
            <a:r>
              <a:rPr lang="vi-VN" smtClean="0">
                <a:latin typeface="Arial" pitchFamily="34" charset="0"/>
                <a:cs typeface="Arial" pitchFamily="34" charset="0"/>
              </a:rPr>
              <a:t>điều kiện</a:t>
            </a:r>
            <a:r>
              <a:rPr lang="en-US" smtClean="0">
                <a:latin typeface="Arial" pitchFamily="34" charset="0"/>
                <a:cs typeface="Arial" pitchFamily="34" charset="0"/>
              </a:rPr>
              <a:t> cấp phép không phù hợp</a:t>
            </a:r>
          </a:p>
          <a:p>
            <a:pPr lvl="2"/>
            <a:r>
              <a:rPr lang="en-US" smtClean="0">
                <a:latin typeface="Arial" pitchFamily="34" charset="0"/>
                <a:cs typeface="Arial" pitchFamily="34" charset="0"/>
              </a:rPr>
              <a:t>Yêu cầu hợp lý về nhân sự cao cấp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P</a:t>
            </a:r>
            <a:r>
              <a:rPr lang="vi-VN" smtClean="0">
                <a:latin typeface="Arial" pitchFamily="34" charset="0"/>
                <a:cs typeface="Arial" pitchFamily="34" charset="0"/>
              </a:rPr>
              <a:t>hương phá</a:t>
            </a:r>
            <a:r>
              <a:rPr lang="en-US" smtClean="0">
                <a:latin typeface="Arial" pitchFamily="34" charset="0"/>
                <a:cs typeface="Arial" pitchFamily="34" charset="0"/>
              </a:rPr>
              <a:t>p chọn bỏ: nước nào muốn bảo lưu các biện pháp không tương thích với nghĩa vụ trên cần chứng minh sự cần thiết và đàm phán để bảo lưu </a:t>
            </a:r>
          </a:p>
          <a:p>
            <a:pPr lvl="1"/>
            <a:r>
              <a:rPr lang="en-US" smtClean="0">
                <a:latin typeface="Arial" pitchFamily="34" charset="0"/>
                <a:cs typeface="Arial" pitchFamily="34" charset="0"/>
              </a:rPr>
              <a:t>Nguyên tắc “ratchet”: chỉ điều chỉnh chính sách theo hướng thuận lợi hơn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334000"/>
          </a:xfrm>
        </p:spPr>
        <p:txBody>
          <a:bodyPr/>
          <a:lstStyle/>
          <a:p>
            <a:r>
              <a:rPr lang="en-US" b="1" dirty="0" err="1" smtClean="0">
                <a:latin typeface="Arial" pitchFamily="34" charset="0"/>
                <a:cs typeface="Arial" pitchFamily="34" charset="0"/>
              </a:rPr>
              <a:t>Mua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sắm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lvl="1"/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Mua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sắm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WTO 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chưa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này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WTO,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sát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viên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)</a:t>
            </a:r>
            <a:endParaRPr lang="en-US" i="1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khai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minh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bạch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đấu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thầu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xóa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bỏ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phân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xử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ngoài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nước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lvl="1"/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lưu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vì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lý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do an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phòng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loại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trừ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mục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gói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,…)</a:t>
            </a:r>
          </a:p>
          <a:p>
            <a:pPr lvl="1"/>
            <a:r>
              <a:rPr lang="en-US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địa phương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biểu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cam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diện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c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ơ quan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phạm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vi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cửa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đấu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thầu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err="1" smtClean="0"/>
              <a:t>Tổng</a:t>
            </a:r>
            <a:r>
              <a:rPr lang="en-US" sz="4000" dirty="0" smtClean="0"/>
              <a:t> </a:t>
            </a:r>
            <a:r>
              <a:rPr lang="en-US" sz="4000" dirty="0" err="1" smtClean="0"/>
              <a:t>quan</a:t>
            </a:r>
            <a:r>
              <a:rPr lang="en-US" sz="4000" dirty="0" smtClean="0"/>
              <a:t> </a:t>
            </a:r>
            <a:r>
              <a:rPr lang="en-US" sz="4000" dirty="0" err="1" smtClean="0"/>
              <a:t>các</a:t>
            </a:r>
            <a:r>
              <a:rPr lang="en-US" sz="4000" dirty="0" smtClean="0"/>
              <a:t> </a:t>
            </a:r>
            <a:r>
              <a:rPr lang="en-US" sz="4000" dirty="0" err="1" smtClean="0"/>
              <a:t>Hiệp</a:t>
            </a:r>
            <a:r>
              <a:rPr lang="en-US" sz="4000" dirty="0" smtClean="0"/>
              <a:t> </a:t>
            </a:r>
            <a:r>
              <a:rPr lang="en-US" sz="4000" dirty="0" err="1" smtClean="0"/>
              <a:t>định</a:t>
            </a:r>
            <a:r>
              <a:rPr lang="en-US" sz="4000" dirty="0" smtClean="0"/>
              <a:t> </a:t>
            </a:r>
            <a:r>
              <a:rPr lang="en-US" sz="4000" dirty="0" err="1" smtClean="0"/>
              <a:t>và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4000" dirty="0" err="1" smtClean="0"/>
              <a:t>thể</a:t>
            </a:r>
            <a:r>
              <a:rPr lang="en-US" sz="4000" dirty="0" smtClean="0"/>
              <a:t> </a:t>
            </a:r>
            <a:r>
              <a:rPr lang="en-US" sz="4000" dirty="0" err="1" smtClean="0"/>
              <a:t>chế</a:t>
            </a:r>
            <a:r>
              <a:rPr lang="en-US" sz="4000" dirty="0" smtClean="0"/>
              <a:t> </a:t>
            </a:r>
            <a:r>
              <a:rPr lang="en-US" sz="4000" dirty="0" err="1" smtClean="0"/>
              <a:t>Việt</a:t>
            </a:r>
            <a:r>
              <a:rPr lang="en-US" sz="4000" dirty="0" smtClean="0"/>
              <a:t> Nam </a:t>
            </a:r>
            <a:r>
              <a:rPr lang="en-US" sz="4000" dirty="0" err="1" smtClean="0"/>
              <a:t>tham</a:t>
            </a:r>
            <a:r>
              <a:rPr lang="en-US" sz="4000" dirty="0" smtClean="0"/>
              <a:t> </a:t>
            </a:r>
            <a:r>
              <a:rPr lang="en-US" sz="4000" dirty="0" err="1" smtClean="0"/>
              <a:t>gia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1328"/>
            <a:ext cx="8305800" cy="4767072"/>
          </a:xfrm>
        </p:spPr>
        <p:txBody>
          <a:bodyPr>
            <a:normAutofit fontScale="92500" lnSpcReduction="10000"/>
          </a:bodyPr>
          <a:lstStyle/>
          <a:p>
            <a:pPr marL="624078" indent="-514350">
              <a:buNone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Song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PTA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ASEAN: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ASEAN+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ASEAN,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AEC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WTO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None/>
            </a:pP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TPP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Nam - EU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RCEP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hay ASEAN+6)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029200"/>
          </a:xfrm>
        </p:spPr>
        <p:txBody>
          <a:bodyPr/>
          <a:lstStyle/>
          <a:p>
            <a:r>
              <a:rPr lang="en-US" b="1" smtClean="0">
                <a:latin typeface="Arial" charset="0"/>
                <a:cs typeface="Arial" charset="0"/>
              </a:rPr>
              <a:t>Doanh nghiệp n</a:t>
            </a:r>
            <a:r>
              <a:rPr lang="vi-VN" b="1" smtClean="0">
                <a:latin typeface="Arial" charset="0"/>
                <a:cs typeface="Arial" charset="0"/>
              </a:rPr>
              <a:t>hà nước</a:t>
            </a:r>
            <a:r>
              <a:rPr lang="en-US" b="1" smtClean="0">
                <a:latin typeface="Arial" charset="0"/>
                <a:cs typeface="Arial" charset="0"/>
              </a:rPr>
              <a:t>: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Thống nhất về nguyên tắc: (i) T</a:t>
            </a:r>
            <a:r>
              <a:rPr lang="en-US" sz="2200" smtClean="0">
                <a:latin typeface="Arial" charset="0"/>
                <a:cs typeface="Arial" charset="0"/>
              </a:rPr>
              <a:t>hừa nhận vai trò, không yêu cầu xóa bỏ DNNN; (ii) Tạo lập môi trường cạnh tranh bình đẳng trong h</a:t>
            </a:r>
            <a:r>
              <a:rPr lang="vi-VN" sz="2200" smtClean="0">
                <a:latin typeface="Arial" charset="0"/>
                <a:cs typeface="Arial" charset="0"/>
              </a:rPr>
              <a:t>oạt động</a:t>
            </a:r>
            <a:r>
              <a:rPr lang="en-US" sz="2200" smtClean="0">
                <a:latin typeface="Arial" charset="0"/>
                <a:cs typeface="Arial" charset="0"/>
              </a:rPr>
              <a:t> 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Các nghĩa vụ chính:</a:t>
            </a:r>
          </a:p>
          <a:p>
            <a:pPr lvl="2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Đảm bảo nguyên tắc cạnh tranh, t</a:t>
            </a:r>
            <a:r>
              <a:rPr lang="vi-VN" smtClean="0">
                <a:latin typeface="Arial" charset="0"/>
                <a:cs typeface="Arial" charset="0"/>
              </a:rPr>
              <a:t>hị trường</a:t>
            </a:r>
            <a:r>
              <a:rPr lang="en-US" smtClean="0">
                <a:latin typeface="Arial" charset="0"/>
                <a:cs typeface="Arial" charset="0"/>
              </a:rPr>
              <a:t> khi h</a:t>
            </a:r>
            <a:r>
              <a:rPr lang="vi-VN" smtClean="0">
                <a:latin typeface="Arial" charset="0"/>
                <a:cs typeface="Arial" charset="0"/>
              </a:rPr>
              <a:t>oạt động</a:t>
            </a:r>
            <a:r>
              <a:rPr lang="en-US" smtClean="0">
                <a:latin typeface="Arial" charset="0"/>
                <a:cs typeface="Arial" charset="0"/>
              </a:rPr>
              <a:t> thương mại</a:t>
            </a:r>
          </a:p>
          <a:p>
            <a:pPr lvl="2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Minh bạch hóa h</a:t>
            </a:r>
            <a:r>
              <a:rPr lang="vi-VN" smtClean="0">
                <a:latin typeface="Arial" charset="0"/>
                <a:cs typeface="Arial" charset="0"/>
              </a:rPr>
              <a:t>oạt động</a:t>
            </a:r>
            <a:endParaRPr lang="en-US" smtClean="0">
              <a:latin typeface="Arial" charset="0"/>
              <a:cs typeface="Arial" charset="0"/>
            </a:endParaRPr>
          </a:p>
          <a:p>
            <a:pPr lvl="2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Giảm trợ cấp, can thiệp cạnh tranh</a:t>
            </a:r>
          </a:p>
          <a:p>
            <a:pPr lvl="1">
              <a:buFont typeface="Wingdings" pitchFamily="2" charset="2"/>
              <a:buChar char="Ø"/>
            </a:pPr>
            <a:r>
              <a:rPr lang="en-US" smtClean="0">
                <a:latin typeface="Arial" charset="0"/>
                <a:cs typeface="Arial" charset="0"/>
              </a:rPr>
              <a:t>Bất đồng về định nghĩa DNNN, ví dụ Mỹ ≠ Việt Nam </a:t>
            </a:r>
          </a:p>
          <a:p>
            <a:pPr lvl="1">
              <a:buNone/>
            </a:pPr>
            <a:r>
              <a:rPr lang="en-US" smtClean="0">
                <a:latin typeface="Arial" charset="0"/>
                <a:cs typeface="Arial" charset="0"/>
                <a:sym typeface="Wingdings" pitchFamily="2" charset="2"/>
              </a:rPr>
              <a:t> </a:t>
            </a:r>
            <a:r>
              <a:rPr lang="en-US" smtClean="0">
                <a:latin typeface="Arial" charset="0"/>
                <a:cs typeface="Arial" charset="0"/>
              </a:rPr>
              <a:t>Thách thức và cơ hội cho Việt Nam cải cách DNNN</a:t>
            </a:r>
          </a:p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67512"/>
          </a:xfrm>
        </p:spPr>
        <p:txBody>
          <a:bodyPr>
            <a:normAutofit fontScale="90000"/>
          </a:bodyPr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pPr>
              <a:spcBef>
                <a:spcPts val="580"/>
              </a:spcBef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Sở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hữu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trí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tuệ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Cam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sâu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(TRIPS++),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nhất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nghĩa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822960" lvl="2">
              <a:spcBef>
                <a:spcPts val="370"/>
              </a:spcBef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dược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phẩm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ở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mức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cao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822960" lvl="2">
              <a:spcBef>
                <a:spcPts val="370"/>
              </a:spcBef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thử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nghiệm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dược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phẩm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nông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hóa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phẩm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822960" lvl="2">
              <a:spcBef>
                <a:spcPts val="370"/>
              </a:spcBef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Nâng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mức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kéo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dài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gian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giả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822960" lvl="2">
              <a:spcBef>
                <a:spcPts val="370"/>
              </a:spcBef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Đảm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nhất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giả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môi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nhạc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822960" lvl="2">
              <a:spcBef>
                <a:spcPts val="370"/>
              </a:spcBef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Xử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lý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vi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phạm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86512"/>
          </a:xfrm>
        </p:spPr>
        <p:txBody>
          <a:bodyPr>
            <a:normAutofit fontScale="90000"/>
          </a:bodyPr>
          <a:lstStyle/>
          <a:p>
            <a:endParaRPr lang="en-US" smtClean="0"/>
          </a:p>
        </p:txBody>
      </p:sp>
      <p:sp>
        <p:nvSpPr>
          <p:cNvPr id="17412" name="Content Placeholder 3"/>
          <p:cNvSpPr>
            <a:spLocks noGrp="1"/>
          </p:cNvSpPr>
          <p:nvPr>
            <p:ph idx="1"/>
          </p:nvPr>
        </p:nvSpPr>
        <p:spPr>
          <a:xfrm>
            <a:off x="762000" y="1143000"/>
            <a:ext cx="7924800" cy="4876800"/>
          </a:xfrm>
        </p:spPr>
        <p:txBody>
          <a:bodyPr/>
          <a:lstStyle/>
          <a:p>
            <a:pPr marL="182880">
              <a:spcBef>
                <a:spcPts val="370"/>
              </a:spcBef>
              <a:buSzPct val="120000"/>
              <a:buFont typeface="Arial" pitchFamily="34" charset="0"/>
              <a:buChar char="•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phức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tạp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95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trang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chương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bị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rò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rỉ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bởi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WikiLeak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(11/2013)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gây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cãi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quá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theo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điểm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rộng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gian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hình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sáng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mức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xử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phạt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vi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phạm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“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bị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bỏ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tù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vì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tải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nhạc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trái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phép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”,…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mạnh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ngành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dược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dịch vụ internet, tự do dân sự và sáng chế sinh học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tập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đoàn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Kỳ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), n</a:t>
            </a:r>
            <a:r>
              <a:rPr lang="vi-VN" sz="2200" dirty="0" smtClean="0">
                <a:latin typeface="Arial" pitchFamily="34" charset="0"/>
                <a:cs typeface="Arial" pitchFamily="34" charset="0"/>
              </a:rPr>
              <a:t>hưng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dùng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tại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nước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đang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bạn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đọc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lắng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nghe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hát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ăn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uống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hay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bị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bệnh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đặt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bạn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tầm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i="1" dirty="0" err="1" smtClean="0">
                <a:latin typeface="Arial" pitchFamily="34" charset="0"/>
                <a:cs typeface="Arial" pitchFamily="34" charset="0"/>
              </a:rPr>
              <a:t>ngắm</a:t>
            </a:r>
            <a:r>
              <a:rPr lang="en-US" sz="2200" i="1" dirty="0" smtClean="0">
                <a:latin typeface="Arial" pitchFamily="34" charset="0"/>
                <a:cs typeface="Arial" pitchFamily="34" charset="0"/>
              </a:rPr>
              <a:t>” -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WikiLeak</a:t>
            </a:r>
            <a:endParaRPr lang="en-US" sz="2200" i="1" dirty="0" smtClean="0">
              <a:latin typeface="Arial" pitchFamily="34" charset="0"/>
              <a:cs typeface="Arial" pitchFamily="34" charset="0"/>
            </a:endParaRPr>
          </a:p>
          <a:p>
            <a:endParaRPr lang="en-US" sz="2200" dirty="0" smtClean="0">
              <a:latin typeface="Arial" charset="0"/>
              <a:cs typeface="Arial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C2B910-9103-4E4F-B686-D02D38E13278}" type="slidenum">
              <a:rPr lang="en-US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74320" lvl="1" indent="-274320">
              <a:buClr>
                <a:schemeClr val="accent3"/>
              </a:buClr>
              <a:buSzPct val="95000"/>
            </a:pP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m</a:t>
            </a:r>
            <a:r>
              <a:rPr lang="vi-VN" sz="2400" b="1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Nguyên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tắc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Cam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chống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hoặc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mức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hoang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 </a:t>
            </a:r>
          </a:p>
          <a:p>
            <a:pPr marL="548640" lvl="2" indent="-274320">
              <a:buClr>
                <a:schemeClr val="accent3"/>
              </a:buClr>
              <a:buSzPct val="95000"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đang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lo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m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vì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nhuận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Cty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Chương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362712"/>
          </a:xfrm>
        </p:spPr>
        <p:txBody>
          <a:bodyPr>
            <a:normAutofit fontScale="90000"/>
          </a:bodyPr>
          <a:lstStyle/>
          <a:p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990600"/>
            <a:ext cx="8001000" cy="525780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vấn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đề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khác</a:t>
            </a:r>
            <a:r>
              <a:rPr lang="en-US" sz="28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xem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xét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tính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2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mặt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vấn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đề</a:t>
            </a: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i="1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l</a:t>
            </a:r>
            <a:r>
              <a:rPr lang="vi-VN" i="1" dirty="0" smtClean="0">
                <a:latin typeface="Arial" pitchFamily="34" charset="0"/>
                <a:cs typeface="Arial" pitchFamily="34" charset="0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l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đoàn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cấm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l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cưỡng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bức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l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trẻ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em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,…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cạnh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rào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thuật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TBT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SPS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vì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người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dùng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n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hưng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dẫn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đến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hình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i="1" dirty="0" err="1" smtClean="0">
                <a:latin typeface="Arial" pitchFamily="34" charset="0"/>
                <a:cs typeface="Arial" pitchFamily="34" charset="0"/>
              </a:rPr>
              <a:t>Quản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lý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</a:rPr>
              <a:t>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xóa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bỏ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phép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(TRIM+);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quyết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chấp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giữa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thể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mở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rộng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quyền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chi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phối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/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gây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áp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lực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tập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đoàn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lớn</a:t>
            </a:r>
            <a:endParaRPr lang="en-US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Thương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mại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điện</a:t>
            </a:r>
            <a:r>
              <a:rPr lang="en-US" i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i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tử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: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không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phân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biệt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đối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xử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với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sản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phẩm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số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tự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do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lưu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chuyển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thông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tin n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hưng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bảo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lưu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ANQP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quyền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riêng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tư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8D5BB5-2E75-43DD-A7A8-C9C4531EA7B8}" type="slidenum">
              <a:rPr lang="en-US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7724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0" dirty="0" err="1" smtClean="0">
                <a:latin typeface="Arial" pitchFamily="34" charset="0"/>
                <a:cs typeface="Arial" pitchFamily="34" charset="0"/>
              </a:rPr>
              <a:t>THÁCH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b="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4000" b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 smtClean="0">
                <a:latin typeface="Arial" pitchFamily="34" charset="0"/>
                <a:cs typeface="Arial" pitchFamily="34" charset="0"/>
              </a:rPr>
            </a:b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trước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mắt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914400" y="1295400"/>
            <a:ext cx="7772400" cy="5334000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b="1" i="1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cửa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tiềm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FDI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chuỗi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cụ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may,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giày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tạo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làn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sóng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đón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đầu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Hiệp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định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TPP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rất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rõ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ràng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Tham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chuỗi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giá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trị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toàn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cầu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đặt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ai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hưởng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FDI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cần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thay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đổi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gì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khẩu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: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Thuế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suất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nhanh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thâm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hị trường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Rõ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nhất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may,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da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giày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Hoa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Kỳ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Góp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phần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lệ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thuộc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hương mại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Quốc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đặt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i="1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đáp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xứ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hưởng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ưu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đãi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thu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i="1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400" b="1" i="1" dirty="0" smtClean="0">
                <a:latin typeface="Arial" pitchFamily="34" charset="0"/>
                <a:cs typeface="Arial" pitchFamily="34" charset="0"/>
              </a:rPr>
              <a:t>: 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đều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?</a:t>
            </a:r>
            <a:endParaRPr lang="en-US" sz="22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89B978-F2A7-4A48-8CD6-9DBFBF40EC0B}" type="slidenum">
              <a:rPr lang="en-US"/>
              <a:pPr>
                <a:defRPr/>
              </a:pPr>
              <a:t>35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52" name="Group 128"/>
          <p:cNvGraphicFramePr>
            <a:graphicFrameLocks noGrp="1"/>
          </p:cNvGraphicFramePr>
          <p:nvPr/>
        </p:nvGraphicFramePr>
        <p:xfrm>
          <a:off x="914400" y="1371600"/>
          <a:ext cx="5486400" cy="4786331"/>
        </p:xfrm>
        <a:graphic>
          <a:graphicData uri="http://schemas.openxmlformats.org/drawingml/2006/table">
            <a:tbl>
              <a:tblPr/>
              <a:tblGrid>
                <a:gridCol w="1905000"/>
                <a:gridCol w="838200"/>
                <a:gridCol w="501650"/>
                <a:gridCol w="869950"/>
                <a:gridCol w="623888"/>
                <a:gridCol w="747712"/>
              </a:tblGrid>
              <a:tr h="490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GDP 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(tỷ USD)</a:t>
                      </a: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Tăng thu nhập 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(tỷ USD)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% GDP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</a:tr>
              <a:tr h="2873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 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2025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TPP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FTAAP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TPP</a:t>
                      </a:r>
                    </a:p>
                  </a:txBody>
                  <a:tcPr marL="45720" marR="45720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Times New Roman" pitchFamily="18" charset="0"/>
                        </a:rPr>
                        <a:t>FTAAP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w Cen MT" pitchFamily="34" charset="0"/>
                        <a:ea typeface="PMingLiU" pitchFamily="18" charset="-120"/>
                        <a:cs typeface="Times New Roman" pitchFamily="18" charset="0"/>
                      </a:endParaRPr>
                    </a:p>
                  </a:txBody>
                  <a:tcPr marL="45720" marR="4572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Australia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1,426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13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Brunei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1.8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Canada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1,982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Chile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289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4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7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2.3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254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Nhật Bản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5,332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53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115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2.2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Hàn Quốc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2,063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71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3.4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Malaysia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422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25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6.0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Mexico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1,999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42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2.1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New Zealand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206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1.4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Peru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311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8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9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2.5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2.9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Singapore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386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6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1.6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Mỹ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20,337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39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143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Việt Nam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235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66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15.5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28.0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Các nền kinh tế TPP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35,010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200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512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1.5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Các nước khác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66,957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-27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687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0.0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1.0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1927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Thế giới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101,967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173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1,199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64008" marR="64008" marT="0" marB="0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w Cen MT" pitchFamily="34" charset="0"/>
                          <a:cs typeface="Arial" charset="0"/>
                        </a:rPr>
                        <a:t>1.2</a:t>
                      </a:r>
                    </a:p>
                  </a:txBody>
                  <a:tcPr marL="64008" marR="64008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621" name="TextBox 4"/>
          <p:cNvSpPr txBox="1">
            <a:spLocks noChangeArrowheads="1"/>
          </p:cNvSpPr>
          <p:nvPr/>
        </p:nvSpPr>
        <p:spPr bwMode="auto">
          <a:xfrm>
            <a:off x="7010400" y="3124200"/>
            <a:ext cx="1752600" cy="1490663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Perpetua" pitchFamily="18" charset="0"/>
              </a:rPr>
              <a:t>Các nền kinh tế nhỏ hơn có tỷ lệ % tăng thu nhập lớn nhất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rot="10800000">
            <a:off x="6324600" y="3657600"/>
            <a:ext cx="685800" cy="762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5400000">
            <a:off x="5905500" y="4152900"/>
            <a:ext cx="1524000" cy="68580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5638800" y="3733800"/>
            <a:ext cx="1371600" cy="80486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5638800" y="2895600"/>
            <a:ext cx="1371600" cy="76676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26" name="Title 1"/>
          <p:cNvSpPr>
            <a:spLocks noGrp="1"/>
          </p:cNvSpPr>
          <p:nvPr>
            <p:ph type="title"/>
          </p:nvPr>
        </p:nvSpPr>
        <p:spPr>
          <a:xfrm>
            <a:off x="612775" y="304800"/>
            <a:ext cx="8153400" cy="1066800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600" dirty="0" smtClean="0">
                <a:latin typeface="Arial" charset="0"/>
                <a:cs typeface="Arial" charset="0"/>
              </a:rPr>
              <a:t>Theo </a:t>
            </a:r>
            <a:r>
              <a:rPr lang="en-US" sz="2600" dirty="0" err="1" smtClean="0">
                <a:latin typeface="Arial" charset="0"/>
                <a:cs typeface="Arial" charset="0"/>
              </a:rPr>
              <a:t>đánh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giá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chung</a:t>
            </a:r>
            <a:r>
              <a:rPr lang="en-US" sz="2600" dirty="0" smtClean="0">
                <a:latin typeface="Arial" charset="0"/>
                <a:cs typeface="Arial" charset="0"/>
              </a:rPr>
              <a:t>, </a:t>
            </a:r>
            <a:r>
              <a:rPr lang="en-US" sz="2600" dirty="0" err="1" smtClean="0">
                <a:latin typeface="Arial" charset="0"/>
                <a:cs typeface="Arial" charset="0"/>
              </a:rPr>
              <a:t>Việt</a:t>
            </a:r>
            <a:r>
              <a:rPr lang="en-US" sz="2600" dirty="0" smtClean="0">
                <a:latin typeface="Arial" charset="0"/>
                <a:cs typeface="Arial" charset="0"/>
              </a:rPr>
              <a:t> Nam </a:t>
            </a:r>
            <a:r>
              <a:rPr lang="en-US" sz="2600" dirty="0" err="1" smtClean="0">
                <a:latin typeface="Arial" charset="0"/>
                <a:cs typeface="Arial" charset="0"/>
              </a:rPr>
              <a:t>được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hưởng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lợi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nhiều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từ</a:t>
            </a:r>
            <a:r>
              <a:rPr lang="en-US" sz="2600" dirty="0" smtClean="0">
                <a:latin typeface="Arial" charset="0"/>
                <a:cs typeface="Arial" charset="0"/>
              </a:rPr>
              <a:t> </a:t>
            </a:r>
            <a:r>
              <a:rPr lang="en-US" sz="2600" dirty="0" err="1" smtClean="0">
                <a:latin typeface="Arial" charset="0"/>
                <a:cs typeface="Arial" charset="0"/>
              </a:rPr>
              <a:t>TPP</a:t>
            </a:r>
            <a:endParaRPr lang="en-US" sz="2600" dirty="0" smtClean="0">
              <a:latin typeface="Arial" charset="0"/>
              <a:cs typeface="Arial" charset="0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4C6458-2CE1-4D4C-BC0A-D08A8A3E7FE0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524000" y="6248400"/>
            <a:ext cx="7620000" cy="304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GS Peter </a:t>
            </a: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A.Petri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Brandeis, </a:t>
            </a: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1400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2012</a:t>
            </a:r>
            <a:endParaRPr lang="en-SG" sz="14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838200"/>
          </a:xfrm>
        </p:spPr>
        <p:txBody>
          <a:bodyPr/>
          <a:lstStyle/>
          <a:p>
            <a:r>
              <a:rPr lang="en-US" sz="3200" smtClean="0">
                <a:latin typeface="Arial" charset="0"/>
                <a:cs typeface="Arial" charset="0"/>
              </a:rPr>
              <a:t>Tăng xuất khẩu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F1E92C-2504-47AF-949F-0493FE40AFF8}" type="slidenum">
              <a:rPr lang="en-US"/>
              <a:pPr>
                <a:defRPr/>
              </a:pPr>
              <a:t>37</a:t>
            </a:fld>
            <a:endParaRPr lang="en-US"/>
          </a:p>
        </p:txBody>
      </p:sp>
      <p:graphicFrame>
        <p:nvGraphicFramePr>
          <p:cNvPr id="33983" name="Group 191"/>
          <p:cNvGraphicFramePr>
            <a:graphicFrameLocks noGrp="1"/>
          </p:cNvGraphicFramePr>
          <p:nvPr/>
        </p:nvGraphicFramePr>
        <p:xfrm>
          <a:off x="838200" y="990600"/>
          <a:ext cx="6019800" cy="5467345"/>
        </p:xfrm>
        <a:graphic>
          <a:graphicData uri="http://schemas.openxmlformats.org/drawingml/2006/table">
            <a:tbl>
              <a:tblPr/>
              <a:tblGrid>
                <a:gridCol w="338138"/>
                <a:gridCol w="1852612"/>
                <a:gridCol w="765175"/>
                <a:gridCol w="766763"/>
                <a:gridCol w="765175"/>
                <a:gridCol w="766762"/>
                <a:gridCol w="765175"/>
              </a:tblGrid>
              <a:tr h="4359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Cơ sở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Thay đổi về tỷ trọng xuất khẩu </a:t>
                      </a:r>
                      <a:b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(tỷ USD)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</a:tr>
              <a:tr h="43591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2025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TPP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Kênh châu Á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Hai kênh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FTAAP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AEDEF"/>
                    </a:solidFill>
                  </a:tcPr>
                </a:tc>
              </a:tr>
              <a:tr h="22545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Sản phẩm chủ đạo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17.5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-1.6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-0.9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Gạo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-0.3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Lúa mì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Các nông sản khác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4.4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Khai khoáng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-0.8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4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Hàng hóa chế biến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241.1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70.6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34.7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85.2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117.1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Thực phẩm, thức uống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21.7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-2.6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-0.4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-1.6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-4.8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Hàng dệt may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28.5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14.3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23.9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Quần áo, giày dép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130.1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60.3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67.7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95.1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Hóa chất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-0.9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-0.6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Kim loại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3.7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-0.7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-0.7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Thiết bị điện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16.1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2.3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Máy móc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10.9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-0.9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0.4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Thiết bị vận tải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-0.3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Hàng hóa chế biến khác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22.0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-0.9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-0.8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-0.8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-2.3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44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Dịch vụ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-1.7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Dịch vụ thiết yếu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Xây dựng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0.8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94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Thương mại, giao thông, vận tải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1.1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-0.2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-0.1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-0.2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-0.4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Dịch vụ tư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3.2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-0.7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-0.8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-1.3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20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Dịch vụ công</a:t>
                      </a:r>
                    </a:p>
                  </a:txBody>
                  <a:tcPr marL="45720" marR="45720" marT="9145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0.0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5451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Tổng số</a:t>
                      </a:r>
                    </a:p>
                  </a:txBody>
                  <a:tcPr marL="45720" marR="45720" marT="914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263.8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68.0</a:t>
                      </a:r>
                    </a:p>
                  </a:txBody>
                  <a:tcPr marL="0" marR="45720" marT="0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34.5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83.3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113.4</a:t>
                      </a:r>
                    </a:p>
                  </a:txBody>
                  <a:tcPr marL="0" marR="45720" marT="0" marB="0" anchor="b" horzOverflow="overflow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53" name="TextBox 4"/>
          <p:cNvSpPr txBox="1">
            <a:spLocks noChangeArrowheads="1"/>
          </p:cNvSpPr>
          <p:nvPr/>
        </p:nvSpPr>
        <p:spPr bwMode="auto">
          <a:xfrm>
            <a:off x="7467600" y="3733800"/>
            <a:ext cx="1295400" cy="60642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>
                <a:latin typeface="Perpetua" pitchFamily="18" charset="0"/>
              </a:rPr>
              <a:t>3 mặt hàng lớn nhất</a:t>
            </a:r>
          </a:p>
        </p:txBody>
      </p:sp>
      <p:cxnSp>
        <p:nvCxnSpPr>
          <p:cNvPr id="7" name="Straight Arrow Connector 6"/>
          <p:cNvCxnSpPr>
            <a:stCxn id="20653" idx="1"/>
          </p:cNvCxnSpPr>
          <p:nvPr/>
        </p:nvCxnSpPr>
        <p:spPr>
          <a:xfrm flipH="1" flipV="1">
            <a:off x="6769100" y="3446463"/>
            <a:ext cx="685800" cy="59055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20653" idx="1"/>
          </p:cNvCxnSpPr>
          <p:nvPr/>
        </p:nvCxnSpPr>
        <p:spPr>
          <a:xfrm flipH="1" flipV="1">
            <a:off x="6769100" y="3598863"/>
            <a:ext cx="685800" cy="43815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20653" idx="1"/>
          </p:cNvCxnSpPr>
          <p:nvPr/>
        </p:nvCxnSpPr>
        <p:spPr>
          <a:xfrm flipH="1">
            <a:off x="6769100" y="4037013"/>
            <a:ext cx="685800" cy="17145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6858000" y="5562600"/>
            <a:ext cx="2133600" cy="990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Nguồn: GS Peter A.Petri,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Đại học Brandeis, Hoa Kỳ 2012</a:t>
            </a:r>
            <a:endParaRPr lang="en-SG" sz="1400" i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>
            <a:normAutofit/>
          </a:bodyPr>
          <a:lstStyle/>
          <a:p>
            <a:r>
              <a:rPr lang="en-US" sz="3000" dirty="0" err="1" smtClean="0">
                <a:latin typeface="Arial" charset="0"/>
                <a:cs typeface="Arial" charset="0"/>
              </a:rPr>
              <a:t>Cơ</a:t>
            </a:r>
            <a:r>
              <a:rPr lang="en-US" sz="3000" dirty="0" smtClean="0"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latin typeface="Arial" charset="0"/>
                <a:cs typeface="Arial" charset="0"/>
              </a:rPr>
              <a:t>hội</a:t>
            </a:r>
            <a:r>
              <a:rPr lang="en-US" sz="3000" dirty="0" smtClean="0"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latin typeface="Arial" charset="0"/>
                <a:cs typeface="Arial" charset="0"/>
              </a:rPr>
              <a:t>thâm</a:t>
            </a:r>
            <a:r>
              <a:rPr lang="en-US" sz="3000" dirty="0" smtClean="0"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latin typeface="Arial" charset="0"/>
                <a:cs typeface="Arial" charset="0"/>
              </a:rPr>
              <a:t>nhập</a:t>
            </a:r>
            <a:r>
              <a:rPr lang="en-US" sz="3000" dirty="0" smtClean="0">
                <a:latin typeface="Arial" charset="0"/>
                <a:cs typeface="Arial" charset="0"/>
              </a:rPr>
              <a:t> t</a:t>
            </a:r>
            <a:r>
              <a:rPr lang="vi-VN" sz="3000" dirty="0" smtClean="0">
                <a:latin typeface="Arial" charset="0"/>
                <a:cs typeface="Arial" charset="0"/>
              </a:rPr>
              <a:t>hị trường</a:t>
            </a:r>
            <a:r>
              <a:rPr lang="en-US" sz="3000" dirty="0" smtClean="0"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latin typeface="Arial" charset="0"/>
                <a:cs typeface="Arial" charset="0"/>
              </a:rPr>
              <a:t>Hoa</a:t>
            </a:r>
            <a:r>
              <a:rPr lang="en-US" sz="3000" dirty="0" smtClean="0">
                <a:latin typeface="Arial" charset="0"/>
                <a:cs typeface="Arial" charset="0"/>
              </a:rPr>
              <a:t> </a:t>
            </a:r>
            <a:r>
              <a:rPr lang="en-US" sz="3000" dirty="0" err="1" smtClean="0">
                <a:latin typeface="Arial" charset="0"/>
                <a:cs typeface="Arial" charset="0"/>
              </a:rPr>
              <a:t>Kỳ</a:t>
            </a:r>
            <a:endParaRPr lang="en-US" sz="3000" dirty="0" smtClean="0">
              <a:latin typeface="Arial" charset="0"/>
              <a:cs typeface="Arial" charset="0"/>
            </a:endParaRPr>
          </a:p>
        </p:txBody>
      </p:sp>
      <p:pic>
        <p:nvPicPr>
          <p:cNvPr id="22531" name="Content Placeholder 3" descr="VN-US Trade, 2000-2020e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90600" y="1325581"/>
            <a:ext cx="7391400" cy="4507763"/>
          </a:xfr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168B1-2EC9-4651-B5C9-7EBDBF3D7398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7239000" y="5791200"/>
            <a:ext cx="1676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i="1" dirty="0" err="1">
                <a:latin typeface="Perpetua" pitchFamily="18" charset="0"/>
                <a:hlinkClick r:id="rId3"/>
              </a:rPr>
              <a:t>Nguồn</a:t>
            </a:r>
            <a:r>
              <a:rPr lang="en-US" i="1" dirty="0">
                <a:latin typeface="Perpetua" pitchFamily="18" charset="0"/>
                <a:hlinkClick r:id="rId3"/>
              </a:rPr>
              <a:t>: </a:t>
            </a:r>
            <a:r>
              <a:rPr lang="en-US" i="1" dirty="0" err="1">
                <a:latin typeface="Perpetua" pitchFamily="18" charset="0"/>
                <a:hlinkClick r:id="rId3"/>
              </a:rPr>
              <a:t>amcham</a:t>
            </a:r>
            <a:r>
              <a:rPr lang="en-US" i="1" dirty="0">
                <a:latin typeface="Perpetua" pitchFamily="18" charset="0"/>
                <a:hlinkClick r:id="rId3"/>
              </a:rPr>
              <a:t> vietnam.com</a:t>
            </a:r>
            <a:endParaRPr lang="en-US" i="1" dirty="0">
              <a:latin typeface="Perpet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696200" cy="762000"/>
          </a:xfrm>
        </p:spPr>
        <p:txBody>
          <a:bodyPr/>
          <a:lstStyle/>
          <a:p>
            <a:r>
              <a:rPr lang="en-US" sz="3600" dirty="0" err="1" smtClean="0">
                <a:latin typeface="Arial" charset="0"/>
                <a:cs typeface="Arial" charset="0"/>
              </a:rPr>
              <a:t>Cơ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hội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lâu</a:t>
            </a:r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600" dirty="0" err="1" smtClean="0">
                <a:latin typeface="Arial" charset="0"/>
                <a:cs typeface="Arial" charset="0"/>
              </a:rPr>
              <a:t>dài</a:t>
            </a:r>
            <a:endParaRPr lang="en-US" sz="3600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/>
          </a:bodyPr>
          <a:lstStyle/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Đẩy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mạnh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luật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WTO,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sửa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bổ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sung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loạt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v</a:t>
            </a:r>
            <a:r>
              <a:rPr lang="vi-VN" sz="2000" dirty="0" smtClean="0">
                <a:latin typeface="Arial" pitchFamily="34" charset="0"/>
                <a:cs typeface="Arial" pitchFamily="34" charset="0"/>
              </a:rPr>
              <a:t>ăn bản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luật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trọng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tốc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cải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cách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thể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chế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Sau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WTO,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tốc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giảm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rõ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rệt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Nền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gần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đây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trì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trệ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ngẫu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nhiên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trùng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hợp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suy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thoái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chung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toàn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cầu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 hay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tất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yếu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động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lực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cải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cách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trong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nước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không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còn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Thúc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đẩy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xây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dựng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quy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định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theo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thông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lệ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quốc</a:t>
            </a:r>
            <a:r>
              <a:rPr lang="en-US" sz="20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0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tế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Áp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thúc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đẩy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DNNN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sự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mua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sắm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nâng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ngân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sách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nâng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ý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thức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nghiệp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người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dân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vi-VN" sz="2400" dirty="0" smtClean="0">
                <a:latin typeface="Arial" pitchFamily="34" charset="0"/>
                <a:cs typeface="Arial" pitchFamily="34" charset="0"/>
              </a:rPr>
              <a:t>Lao động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m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kỹ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thuật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… 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chuẩn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mực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mới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cao</a:t>
            </a:r>
            <a:r>
              <a:rPr lang="en-US" sz="24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hơn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E5D4EF-3494-4BB5-BEDE-1413B1453E83}" type="slidenum">
              <a:rPr lang="en-US"/>
              <a:pPr>
                <a:defRPr/>
              </a:pPr>
              <a:t>39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Quá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 </a:t>
            </a:r>
            <a:r>
              <a:rPr lang="en-US" dirty="0" err="1" smtClean="0"/>
              <a:t>HNKTQT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Nam 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752600"/>
          <a:ext cx="8153401" cy="4114800"/>
        </p:xfrm>
        <a:graphic>
          <a:graphicData uri="http://schemas.openxmlformats.org/drawingml/2006/table">
            <a:tbl>
              <a:tblPr/>
              <a:tblGrid>
                <a:gridCol w="679177"/>
                <a:gridCol w="802396"/>
                <a:gridCol w="679177"/>
                <a:gridCol w="679177"/>
                <a:gridCol w="811197"/>
                <a:gridCol w="1149353"/>
                <a:gridCol w="838231"/>
                <a:gridCol w="1117641"/>
                <a:gridCol w="698526"/>
                <a:gridCol w="698526"/>
              </a:tblGrid>
              <a:tr h="3998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1995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2004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2006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2000" b="1" kern="120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2007</a:t>
                      </a:r>
                      <a:endParaRPr kumimoji="0" lang="en-US" sz="2000" b="1" kern="1200" dirty="0">
                        <a:solidFill>
                          <a:schemeClr val="tx1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2008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2009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2010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2012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latin typeface="Times New Roman"/>
                          <a:ea typeface="Calibri"/>
                          <a:cs typeface="Times New Roman"/>
                        </a:rPr>
                        <a:t>2015</a:t>
                      </a:r>
                      <a:endParaRPr lang="en-US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4954"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ASEAN (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AFTA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Hiệp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Thương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mại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Việt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Nam 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Hoa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Kỳ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BTA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ASEAN 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Trung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Quốc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 ASEAN – </a:t>
                      </a: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Hàn</a:t>
                      </a:r>
                      <a:r>
                        <a:rPr lang="en-US" sz="2000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Quốc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Tham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gia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Tổ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chức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Thương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mại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thế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giới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(WTO)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ASEAN 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Nhật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Bản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Hiệp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Đối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tác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Kinh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tế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toàn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diện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Việt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Nam 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Nhật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Bản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ASEAN 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Ấn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độ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en-US" sz="20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 ASEAN 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-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Úc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NewZealand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Ký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Việt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Nam - Chile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Đàm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phán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FTA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Việt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Nam - EU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; </a:t>
                      </a:r>
                      <a:r>
                        <a:rPr lang="en-US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Hiệp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định</a:t>
                      </a:r>
                      <a:r>
                        <a:rPr lang="en-US" sz="2000" dirty="0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highlight>
                            <a:srgbClr val="FFFF00"/>
                          </a:highlight>
                          <a:latin typeface="Times New Roman"/>
                          <a:ea typeface="Calibri"/>
                          <a:cs typeface="Times New Roman"/>
                        </a:rPr>
                        <a:t>TPP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Đàm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phán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RCEP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Cộng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Calibri"/>
                          <a:cs typeface="Times New Roman"/>
                        </a:rPr>
                        <a:t>đồng</a:t>
                      </a:r>
                      <a:r>
                        <a:rPr lang="en-US" sz="20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Kinh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tế</a:t>
                      </a:r>
                      <a:r>
                        <a:rPr lang="en-US" sz="2000" dirty="0" smtClean="0">
                          <a:latin typeface="Times New Roman"/>
                          <a:ea typeface="Calibri"/>
                          <a:cs typeface="Times New Roman"/>
                        </a:rPr>
                        <a:t> ASEAN - </a:t>
                      </a:r>
                      <a:r>
                        <a:rPr lang="en-US" sz="2000" dirty="0" err="1" smtClean="0">
                          <a:latin typeface="Times New Roman"/>
                          <a:ea typeface="Calibri"/>
                          <a:cs typeface="Times New Roman"/>
                        </a:rPr>
                        <a:t>AEC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924800" cy="762000"/>
          </a:xfrm>
        </p:spPr>
        <p:txBody>
          <a:bodyPr>
            <a:normAutofit fontScale="90000"/>
          </a:bodyPr>
          <a:lstStyle/>
          <a:p>
            <a:r>
              <a:rPr lang="en-US" sz="36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Kỳ</a:t>
            </a:r>
            <a:r>
              <a:rPr lang="en-US" sz="32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vọng</a:t>
            </a:r>
            <a:r>
              <a:rPr lang="en-US" sz="32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cải</a:t>
            </a:r>
            <a:r>
              <a:rPr lang="en-US" sz="32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thiện</a:t>
            </a:r>
            <a:r>
              <a:rPr lang="en-US" sz="3200" dirty="0" smtClean="0">
                <a:latin typeface="Arial" charset="0"/>
                <a:cs typeface="Arial" charset="0"/>
              </a:rPr>
              <a:t> m</a:t>
            </a:r>
            <a:r>
              <a:rPr lang="vi-VN" sz="3200" dirty="0" smtClean="0">
                <a:latin typeface="Arial" charset="0"/>
                <a:cs typeface="Arial" charset="0"/>
              </a:rPr>
              <a:t>ôi trường</a:t>
            </a:r>
            <a:r>
              <a:rPr lang="en-US" sz="32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kinh</a:t>
            </a:r>
            <a:r>
              <a:rPr lang="en-US" sz="3200" dirty="0" smtClean="0">
                <a:latin typeface="Arial" charset="0"/>
                <a:cs typeface="Arial" charset="0"/>
              </a:rPr>
              <a:t> </a:t>
            </a:r>
            <a:r>
              <a:rPr lang="en-US" sz="3200" dirty="0" err="1" smtClean="0">
                <a:latin typeface="Arial" charset="0"/>
                <a:cs typeface="Arial" charset="0"/>
              </a:rPr>
              <a:t>doanh</a:t>
            </a:r>
            <a:endParaRPr lang="en-US" sz="3300" dirty="0" smtClean="0">
              <a:latin typeface="Arial" charset="0"/>
              <a:cs typeface="Arial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838200" y="2438400"/>
          <a:ext cx="7772400" cy="2754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3100"/>
                <a:gridCol w="1943100"/>
                <a:gridCol w="1943100"/>
                <a:gridCol w="1943100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Năm</a:t>
                      </a:r>
                      <a:endParaRPr lang="en-US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Xếp</a:t>
                      </a:r>
                      <a:r>
                        <a:rPr lang="en-US" sz="20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20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hạng</a:t>
                      </a:r>
                      <a:endParaRPr lang="en-US" sz="2000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Năm</a:t>
                      </a:r>
                      <a:endParaRPr lang="en-US" sz="2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Xếp hạng</a:t>
                      </a:r>
                      <a:endParaRPr lang="en-US" sz="20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2005</a:t>
                      </a:r>
                      <a:endParaRPr lang="en-US" sz="2200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98/175</a:t>
                      </a:r>
                      <a:endParaRPr lang="en-US" sz="2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2009</a:t>
                      </a:r>
                      <a:endParaRPr lang="en-US" sz="2200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93/183</a:t>
                      </a:r>
                      <a:endParaRPr lang="en-US" sz="2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2006</a:t>
                      </a:r>
                      <a:endParaRPr lang="en-US" sz="2200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104/175</a:t>
                      </a:r>
                      <a:endParaRPr lang="en-US" sz="2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2010</a:t>
                      </a:r>
                      <a:endParaRPr lang="en-US" sz="2200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78/183</a:t>
                      </a:r>
                      <a:endParaRPr lang="en-US" sz="2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2007</a:t>
                      </a:r>
                      <a:endParaRPr lang="en-US" sz="2200" b="1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91/178</a:t>
                      </a:r>
                      <a:endParaRPr lang="en-US" sz="22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2011</a:t>
                      </a:r>
                      <a:endParaRPr lang="en-US" sz="2200" b="1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98/183</a:t>
                      </a:r>
                      <a:endParaRPr lang="en-US" sz="2200" b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2008</a:t>
                      </a:r>
                      <a:endParaRPr lang="en-US" sz="2200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92/181</a:t>
                      </a:r>
                      <a:endParaRPr lang="en-US" sz="220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i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2012</a:t>
                      </a:r>
                      <a:endParaRPr lang="en-US" sz="2200" b="1" i="1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99/183</a:t>
                      </a:r>
                      <a:endParaRPr lang="en-US" sz="22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F3E455-A4DB-4015-9A42-E059EF273954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24611" name="TextBox 5"/>
          <p:cNvSpPr txBox="1">
            <a:spLocks noChangeArrowheads="1"/>
          </p:cNvSpPr>
          <p:nvPr/>
        </p:nvSpPr>
        <p:spPr bwMode="auto">
          <a:xfrm>
            <a:off x="990600" y="1371600"/>
            <a:ext cx="7162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dirty="0"/>
              <a:t>M</a:t>
            </a:r>
            <a:r>
              <a:rPr lang="vi-VN" sz="2200" dirty="0"/>
              <a:t>ôi trường</a:t>
            </a:r>
            <a:r>
              <a:rPr lang="en-US" sz="2200" dirty="0"/>
              <a:t> </a:t>
            </a:r>
            <a:r>
              <a:rPr lang="en-US" sz="2200" dirty="0" err="1"/>
              <a:t>kinh</a:t>
            </a:r>
            <a:r>
              <a:rPr lang="en-US" sz="2200" dirty="0"/>
              <a:t> </a:t>
            </a:r>
            <a:r>
              <a:rPr lang="en-US" sz="2200" dirty="0" err="1"/>
              <a:t>doanh</a:t>
            </a:r>
            <a:r>
              <a:rPr lang="en-US" sz="2200" dirty="0"/>
              <a:t> </a:t>
            </a:r>
            <a:r>
              <a:rPr lang="en-US" sz="2200" dirty="0" err="1"/>
              <a:t>Việt</a:t>
            </a:r>
            <a:r>
              <a:rPr lang="en-US" sz="2200" dirty="0"/>
              <a:t> Nam </a:t>
            </a:r>
            <a:r>
              <a:rPr lang="en-US" sz="2200" dirty="0" err="1"/>
              <a:t>cải</a:t>
            </a:r>
            <a:r>
              <a:rPr lang="en-US" sz="2200" dirty="0"/>
              <a:t> </a:t>
            </a:r>
            <a:r>
              <a:rPr lang="en-US" sz="2200" dirty="0" err="1"/>
              <a:t>thiện</a:t>
            </a:r>
            <a:r>
              <a:rPr lang="en-US" sz="2200" dirty="0"/>
              <a:t> </a:t>
            </a:r>
            <a:r>
              <a:rPr lang="en-US" sz="2200" dirty="0" err="1"/>
              <a:t>sau</a:t>
            </a:r>
            <a:r>
              <a:rPr lang="en-US" sz="2200" dirty="0"/>
              <a:t> </a:t>
            </a:r>
            <a:r>
              <a:rPr lang="en-US" sz="2200" dirty="0" err="1"/>
              <a:t>khi</a:t>
            </a:r>
            <a:r>
              <a:rPr lang="en-US" sz="2200" dirty="0"/>
              <a:t> </a:t>
            </a:r>
            <a:r>
              <a:rPr lang="en-US" sz="2200" dirty="0" err="1"/>
              <a:t>gia</a:t>
            </a:r>
            <a:r>
              <a:rPr lang="en-US" sz="2200" dirty="0"/>
              <a:t> </a:t>
            </a:r>
            <a:r>
              <a:rPr lang="en-US" sz="2200" dirty="0" err="1"/>
              <a:t>nhập</a:t>
            </a:r>
            <a:r>
              <a:rPr lang="en-US" sz="2200" dirty="0"/>
              <a:t> WTO, n</a:t>
            </a:r>
            <a:r>
              <a:rPr lang="vi-VN" sz="2200" dirty="0"/>
              <a:t>hưng</a:t>
            </a:r>
            <a:r>
              <a:rPr lang="en-US" sz="2200" dirty="0"/>
              <a:t> </a:t>
            </a:r>
            <a:r>
              <a:rPr lang="en-US" sz="2200" dirty="0" err="1"/>
              <a:t>xấu</a:t>
            </a:r>
            <a:r>
              <a:rPr lang="en-US" sz="2200" dirty="0"/>
              <a:t> </a:t>
            </a:r>
            <a:r>
              <a:rPr lang="en-US" sz="2200" dirty="0" err="1"/>
              <a:t>đi</a:t>
            </a:r>
            <a:r>
              <a:rPr lang="en-US" sz="2200" dirty="0"/>
              <a:t> </a:t>
            </a:r>
            <a:r>
              <a:rPr lang="en-US" sz="2200" dirty="0" err="1" smtClean="0"/>
              <a:t>trong</a:t>
            </a:r>
            <a:r>
              <a:rPr lang="en-US" sz="2200" dirty="0" smtClean="0"/>
              <a:t> </a:t>
            </a:r>
            <a:r>
              <a:rPr lang="en-US" sz="2200" dirty="0" err="1"/>
              <a:t>trong</a:t>
            </a:r>
            <a:r>
              <a:rPr lang="en-US" sz="2200" dirty="0"/>
              <a:t> </a:t>
            </a:r>
            <a:r>
              <a:rPr lang="en-US" sz="2200" dirty="0" err="1"/>
              <a:t>vài</a:t>
            </a:r>
            <a:r>
              <a:rPr lang="en-US" sz="2200" dirty="0"/>
              <a:t> </a:t>
            </a:r>
            <a:r>
              <a:rPr lang="en-US" sz="2200" dirty="0" err="1"/>
              <a:t>năm</a:t>
            </a:r>
            <a:r>
              <a:rPr lang="en-US" sz="2200" dirty="0"/>
              <a:t> </a:t>
            </a:r>
            <a:r>
              <a:rPr lang="en-US" sz="2200" dirty="0" err="1"/>
              <a:t>gần</a:t>
            </a:r>
            <a:r>
              <a:rPr lang="en-US" sz="2200" dirty="0"/>
              <a:t> </a:t>
            </a:r>
            <a:r>
              <a:rPr lang="en-US" sz="2200" dirty="0" err="1"/>
              <a:t>đây</a:t>
            </a:r>
            <a:r>
              <a:rPr lang="en-US" sz="2200" dirty="0"/>
              <a:t> </a:t>
            </a:r>
          </a:p>
        </p:txBody>
      </p:sp>
      <p:sp>
        <p:nvSpPr>
          <p:cNvPr id="24612" name="TextBox 4"/>
          <p:cNvSpPr txBox="1">
            <a:spLocks noChangeArrowheads="1"/>
          </p:cNvSpPr>
          <p:nvPr/>
        </p:nvSpPr>
        <p:spPr bwMode="auto">
          <a:xfrm>
            <a:off x="6934200" y="5029200"/>
            <a:ext cx="1905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en-US" sz="2000" i="1" dirty="0" err="1">
                <a:latin typeface="Perpetua" pitchFamily="18" charset="0"/>
              </a:rPr>
              <a:t>Nguồn</a:t>
            </a:r>
            <a:r>
              <a:rPr lang="en-US" sz="2000" i="1" dirty="0">
                <a:latin typeface="Perpetua" pitchFamily="18" charset="0"/>
              </a:rPr>
              <a:t>:  World Bank  </a:t>
            </a:r>
          </a:p>
        </p:txBody>
      </p:sp>
      <p:sp>
        <p:nvSpPr>
          <p:cNvPr id="24613" name="TextBox 6"/>
          <p:cNvSpPr txBox="1">
            <a:spLocks noChangeArrowheads="1"/>
          </p:cNvSpPr>
          <p:nvPr/>
        </p:nvSpPr>
        <p:spPr bwMode="auto">
          <a:xfrm>
            <a:off x="990600" y="5181600"/>
            <a:ext cx="74676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200" b="1" i="1" dirty="0" err="1" smtClean="0"/>
              <a:t>Năm</a:t>
            </a:r>
            <a:r>
              <a:rPr lang="en-US" sz="2200" b="1" i="1" dirty="0" smtClean="0"/>
              <a:t> 2013 </a:t>
            </a:r>
            <a:r>
              <a:rPr lang="en-US" sz="2200" b="1" i="1" dirty="0" err="1" smtClean="0"/>
              <a:t>giữ</a:t>
            </a:r>
            <a:r>
              <a:rPr lang="en-US" sz="2200" b="1" i="1" dirty="0" smtClean="0"/>
              <a:t> </a:t>
            </a:r>
            <a:r>
              <a:rPr lang="en-US" sz="2200" b="1" i="1" dirty="0" err="1" smtClean="0"/>
              <a:t>hạng</a:t>
            </a:r>
            <a:r>
              <a:rPr lang="en-US" sz="2200" b="1" i="1" dirty="0" smtClean="0"/>
              <a:t> 99/189</a:t>
            </a:r>
            <a:r>
              <a:rPr lang="en-US" sz="2200" i="1" dirty="0" smtClean="0"/>
              <a:t>. </a:t>
            </a:r>
          </a:p>
          <a:p>
            <a:r>
              <a:rPr lang="en-US" sz="2200" i="1" dirty="0" err="1" smtClean="0"/>
              <a:t>Liệu</a:t>
            </a:r>
            <a:r>
              <a:rPr lang="en-US" sz="2200" i="1" dirty="0" smtClean="0"/>
              <a:t> </a:t>
            </a:r>
            <a:r>
              <a:rPr lang="en-US" sz="2200" i="1" dirty="0" err="1"/>
              <a:t>TPP</a:t>
            </a:r>
            <a:r>
              <a:rPr lang="en-US" sz="2200" i="1" dirty="0"/>
              <a:t> </a:t>
            </a:r>
            <a:r>
              <a:rPr lang="en-US" sz="2200" i="1" dirty="0" err="1"/>
              <a:t>có</a:t>
            </a:r>
            <a:r>
              <a:rPr lang="en-US" sz="2200" i="1" dirty="0"/>
              <a:t> </a:t>
            </a:r>
            <a:r>
              <a:rPr lang="en-US" sz="2200" i="1" dirty="0" err="1"/>
              <a:t>thể</a:t>
            </a:r>
            <a:r>
              <a:rPr lang="en-US" sz="2200" i="1" dirty="0"/>
              <a:t> </a:t>
            </a:r>
            <a:r>
              <a:rPr lang="en-US" sz="2200" i="1" dirty="0" err="1"/>
              <a:t>là</a:t>
            </a:r>
            <a:r>
              <a:rPr lang="en-US" sz="2200" i="1" dirty="0"/>
              <a:t> </a:t>
            </a:r>
            <a:r>
              <a:rPr lang="en-US" sz="2200" i="1" dirty="0" err="1"/>
              <a:t>cú</a:t>
            </a:r>
            <a:r>
              <a:rPr lang="en-US" sz="2200" i="1" dirty="0"/>
              <a:t> </a:t>
            </a:r>
            <a:r>
              <a:rPr lang="en-US" sz="2200" i="1" dirty="0" err="1"/>
              <a:t>hích</a:t>
            </a:r>
            <a:r>
              <a:rPr lang="en-US" sz="2200" i="1" dirty="0"/>
              <a:t> </a:t>
            </a:r>
            <a:r>
              <a:rPr lang="en-US" sz="2200" i="1" dirty="0" err="1"/>
              <a:t>mới</a:t>
            </a:r>
            <a:r>
              <a:rPr lang="en-US" sz="2200" i="1" dirty="0"/>
              <a:t> </a:t>
            </a:r>
            <a:r>
              <a:rPr lang="en-US" sz="2200" i="1" dirty="0" err="1"/>
              <a:t>cho</a:t>
            </a:r>
            <a:r>
              <a:rPr lang="en-US" sz="2200" i="1" dirty="0"/>
              <a:t> </a:t>
            </a:r>
            <a:r>
              <a:rPr lang="en-US" sz="2200" i="1" dirty="0" err="1"/>
              <a:t>cải</a:t>
            </a:r>
            <a:r>
              <a:rPr lang="en-US" sz="2200" i="1" dirty="0"/>
              <a:t> </a:t>
            </a:r>
            <a:r>
              <a:rPr lang="en-US" sz="2200" i="1" dirty="0" err="1"/>
              <a:t>cách</a:t>
            </a:r>
            <a:r>
              <a:rPr lang="en-US" sz="2200" i="1" dirty="0"/>
              <a:t> </a:t>
            </a:r>
            <a:r>
              <a:rPr lang="en-US" sz="2200" i="1" dirty="0" err="1"/>
              <a:t>thể</a:t>
            </a:r>
            <a:r>
              <a:rPr lang="en-US" sz="2200" i="1" dirty="0"/>
              <a:t> </a:t>
            </a:r>
            <a:r>
              <a:rPr lang="en-US" sz="2200" i="1" dirty="0" err="1"/>
              <a:t>chế</a:t>
            </a:r>
            <a:r>
              <a:rPr lang="en-US" sz="2200" i="1" dirty="0"/>
              <a:t> </a:t>
            </a:r>
            <a:r>
              <a:rPr lang="en-US" sz="2200" i="1" dirty="0" err="1"/>
              <a:t>và</a:t>
            </a:r>
            <a:r>
              <a:rPr lang="en-US" sz="2200" i="1" dirty="0"/>
              <a:t> m</a:t>
            </a:r>
            <a:r>
              <a:rPr lang="vi-VN" sz="2200" i="1" dirty="0"/>
              <a:t>ôi trường</a:t>
            </a:r>
            <a:r>
              <a:rPr lang="en-US" sz="2200" i="1" dirty="0"/>
              <a:t> </a:t>
            </a:r>
            <a:r>
              <a:rPr lang="en-US" sz="2200" i="1" dirty="0" err="1"/>
              <a:t>kinh</a:t>
            </a:r>
            <a:r>
              <a:rPr lang="en-US" sz="2200" i="1" dirty="0"/>
              <a:t> </a:t>
            </a:r>
            <a:r>
              <a:rPr lang="en-US" sz="2200" i="1" dirty="0" err="1"/>
              <a:t>doanh</a:t>
            </a:r>
            <a:r>
              <a:rPr lang="en-US" sz="2200" i="1" dirty="0"/>
              <a:t>?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762000" y="704088"/>
            <a:ext cx="7924800" cy="896112"/>
          </a:xfrm>
        </p:spPr>
        <p:txBody>
          <a:bodyPr>
            <a:normAutofit/>
          </a:bodyPr>
          <a:lstStyle/>
          <a:p>
            <a:r>
              <a:rPr lang="en-US" sz="4000" smtClean="0">
                <a:latin typeface="Arial" charset="0"/>
                <a:cs typeface="Arial" charset="0"/>
              </a:rPr>
              <a:t>Thách thức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772400" cy="4495800"/>
          </a:xfrm>
        </p:spPr>
        <p:txBody>
          <a:bodyPr>
            <a:normAutofit/>
          </a:bodyPr>
          <a:lstStyle/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Clr>
                <a:srgbClr val="002060"/>
              </a:buClr>
              <a:buSzPct val="90000"/>
              <a:buFont typeface="+mj-lt"/>
              <a:buAutoNum type="arabicPeriod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Khác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biệt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khối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chế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Trình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độ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thấp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n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hưng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ngoại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lệ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Khó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khăn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nỗ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lớn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đáp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tiêu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TPP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020BE8-336E-4BF2-9DAD-441B25F4115B}" type="slidenum">
              <a:rPr lang="en-US"/>
              <a:pPr>
                <a:defRPr/>
              </a:pPr>
              <a:t>41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9762"/>
          </a:xfrm>
        </p:spPr>
        <p:txBody>
          <a:bodyPr>
            <a:normAutofit fontScale="90000"/>
          </a:bodyPr>
          <a:lstStyle/>
          <a:p>
            <a:r>
              <a:rPr lang="en-US" sz="3200" smtClean="0">
                <a:latin typeface="Arial" charset="0"/>
                <a:cs typeface="Arial" charset="0"/>
              </a:rPr>
              <a:t>So sánh thu nhập các nước tham gia TPP</a:t>
            </a:r>
          </a:p>
        </p:txBody>
      </p:sp>
      <p:sp>
        <p:nvSpPr>
          <p:cNvPr id="26629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083DBE-C795-4041-B419-0A70C51765F1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26627" name="Rectangle 4"/>
          <p:cNvSpPr>
            <a:spLocks noChangeArrowheads="1"/>
          </p:cNvSpPr>
          <p:nvPr/>
        </p:nvSpPr>
        <p:spPr bwMode="auto">
          <a:xfrm>
            <a:off x="3657600" y="5867400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/>
            <a:r>
              <a:rPr lang="vi-VN" i="1">
                <a:latin typeface="Times New Roman" pitchFamily="18" charset="0"/>
              </a:rPr>
              <a:t>Nguồn: Số liệu ước tính </a:t>
            </a:r>
            <a:r>
              <a:rPr lang="en-US" i="1">
                <a:latin typeface="Times New Roman" pitchFamily="18" charset="0"/>
                <a:cs typeface="Times New Roman" pitchFamily="18" charset="0"/>
              </a:rPr>
              <a:t>theo PPP  </a:t>
            </a:r>
          </a:p>
          <a:p>
            <a:pPr algn="r"/>
            <a:r>
              <a:rPr lang="vi-VN" i="1">
                <a:latin typeface="Times New Roman" pitchFamily="18" charset="0"/>
              </a:rPr>
              <a:t>tháng 4/2013 (</a:t>
            </a:r>
            <a:r>
              <a:rPr lang="en-US" i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vi-VN" i="1">
                <a:latin typeface="Times New Roman" pitchFamily="18" charset="0"/>
              </a:rPr>
              <a:t>MF)</a:t>
            </a:r>
            <a:endParaRPr lang="en-US" i="1">
              <a:latin typeface="Perpetua" pitchFamily="18" charset="0"/>
            </a:endParaRPr>
          </a:p>
        </p:txBody>
      </p:sp>
      <p:pic>
        <p:nvPicPr>
          <p:cNvPr id="26630" name="Chart 2"/>
          <p:cNvPicPr>
            <a:picLocks noChangeArrowheads="1"/>
          </p:cNvPicPr>
          <p:nvPr/>
        </p:nvPicPr>
        <p:blipFill>
          <a:blip r:embed="rId2"/>
          <a:srcRect b="-41"/>
          <a:stretch>
            <a:fillRect/>
          </a:stretch>
        </p:blipFill>
        <p:spPr bwMode="auto">
          <a:xfrm>
            <a:off x="762000" y="914400"/>
            <a:ext cx="7924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9762"/>
          </a:xfrm>
        </p:spPr>
        <p:txBody>
          <a:bodyPr/>
          <a:lstStyle/>
          <a:p>
            <a:r>
              <a:rPr lang="en-US" sz="3200" smtClean="0">
                <a:latin typeface="Arial" charset="0"/>
                <a:cs typeface="Arial" charset="0"/>
              </a:rPr>
              <a:t>Tỷ trọng GDP toàn khối TPP</a:t>
            </a:r>
          </a:p>
        </p:txBody>
      </p:sp>
      <p:sp>
        <p:nvSpPr>
          <p:cNvPr id="27653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3C3FA5-BB56-439D-A02A-C8123405584F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27651" name="Rectangle 4"/>
          <p:cNvSpPr>
            <a:spLocks noChangeArrowheads="1"/>
          </p:cNvSpPr>
          <p:nvPr/>
        </p:nvSpPr>
        <p:spPr bwMode="auto">
          <a:xfrm>
            <a:off x="3429000" y="6248400"/>
            <a:ext cx="3997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vi-VN" i="1">
                <a:latin typeface="Times New Roman" pitchFamily="18" charset="0"/>
              </a:rPr>
              <a:t>Nguồn: CIA (số liệu ước tính năm 2012)</a:t>
            </a:r>
            <a:r>
              <a:rPr lang="vi-VN">
                <a:latin typeface="Times New Roman" pitchFamily="18" charset="0"/>
              </a:rPr>
              <a:t> </a:t>
            </a:r>
            <a:endParaRPr lang="en-US">
              <a:latin typeface="Perpetua" pitchFamily="18" charset="0"/>
            </a:endParaRPr>
          </a:p>
        </p:txBody>
      </p:sp>
      <p:pic>
        <p:nvPicPr>
          <p:cNvPr id="27654" name="Chart 6"/>
          <p:cNvPicPr>
            <a:picLocks noChangeArrowheads="1"/>
          </p:cNvPicPr>
          <p:nvPr/>
        </p:nvPicPr>
        <p:blipFill>
          <a:blip r:embed="rId2"/>
          <a:srcRect b="-56"/>
          <a:stretch>
            <a:fillRect/>
          </a:stretch>
        </p:blipFill>
        <p:spPr bwMode="auto">
          <a:xfrm>
            <a:off x="609600" y="990600"/>
            <a:ext cx="8058150" cy="508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868362"/>
          </a:xfrm>
        </p:spPr>
        <p:txBody>
          <a:bodyPr>
            <a:normAutofit/>
          </a:bodyPr>
          <a:lstStyle/>
          <a:p>
            <a:r>
              <a:rPr lang="en-US" sz="4400" smtClean="0">
                <a:latin typeface="Arial" charset="0"/>
                <a:cs typeface="Arial" charset="0"/>
              </a:rPr>
              <a:t>Thách thức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447800"/>
            <a:ext cx="7772400" cy="480060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580"/>
              </a:spcBef>
              <a:buClr>
                <a:srgbClr val="002060"/>
              </a:buClr>
              <a:buSzPct val="90000"/>
              <a:buFont typeface="+mj-lt"/>
              <a:buAutoNum type="arabicPeriod" startAt="2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tận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dụng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được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cơ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mở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cửa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t</a:t>
            </a:r>
            <a:r>
              <a:rPr lang="vi-VN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hị trường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?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Giảm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thuế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kèm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điều kiện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ngặt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nghèo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xuất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xứ</a:t>
            </a:r>
            <a:endParaRPr lang="en-US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điều kiện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m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ôi trường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l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ao động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…</a:t>
            </a:r>
          </a:p>
          <a:p>
            <a:pPr marL="274320" indent="-274320">
              <a:spcBef>
                <a:spcPts val="580"/>
              </a:spcBef>
              <a:buNone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làm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chi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phí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doanh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n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hưng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thu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hút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đầu tư</a:t>
            </a:r>
            <a:r>
              <a:rPr lang="en-US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 </a:t>
            </a: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Clr>
                <a:srgbClr val="002060"/>
              </a:buClr>
              <a:buSzPct val="90000"/>
              <a:buFont typeface="+mj-lt"/>
              <a:buAutoNum type="arabicPeriod" startAt="3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Cạnh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ngày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càng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gay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gắt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mở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cửa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đặc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endParaRPr lang="en-US" b="1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33CED5-2E49-41D1-8D1A-1A6D9C3981A8}" type="slidenum">
              <a:rPr lang="en-US"/>
              <a:pPr>
                <a:defRPr/>
              </a:pPr>
              <a:t>44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054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spcBef>
                <a:spcPts val="580"/>
              </a:spcBef>
              <a:buClr>
                <a:srgbClr val="002060"/>
              </a:buClr>
              <a:buSzPct val="90000"/>
              <a:buFont typeface="+mj-lt"/>
              <a:buAutoNum type="arabicPeriod" startAt="4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Tranh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chấp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sẽ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?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Tranh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chấp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chống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bán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phá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giá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trợ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cấp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khi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khối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lượng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XK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? 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Lưu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ý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tham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TPP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không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có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nghĩa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là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được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công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nhận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nền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KT t</a:t>
            </a:r>
            <a:r>
              <a:rPr lang="vi-VN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hị trường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Tranh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chấp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giữa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nhà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vi-VN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đầu tư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chính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phủ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(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rủi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ro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)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Tranh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chấp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và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chi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phí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XH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tăng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khi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chấp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nhận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tiêu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chuẩn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cao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về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SHTT</a:t>
            </a:r>
            <a:endParaRPr lang="en-US" sz="26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514350" indent="-514350">
              <a:spcBef>
                <a:spcPts val="580"/>
              </a:spcBef>
              <a:buClr>
                <a:srgbClr val="002060"/>
              </a:buClr>
              <a:buSzPct val="90000"/>
              <a:buFont typeface="+mj-lt"/>
              <a:buAutoNum type="arabicPeriod" startAt="5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Lực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cản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từ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nội</a:t>
            </a:r>
            <a:r>
              <a:rPr lang="en-US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tại</a:t>
            </a:r>
            <a:endParaRPr lang="en-US" b="1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Sức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ỳ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thể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chế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kinh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tế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Nhóm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lợi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ích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đặc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biệt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là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các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DNNN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lớn</a:t>
            </a:r>
            <a:endParaRPr lang="en-US" sz="2600" dirty="0" smtClean="0"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Tư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duy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làm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ăn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nhỏ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ngắn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hạn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,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liên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kết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yếu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của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doanh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nghiệp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en-US" sz="2600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Việt</a:t>
            </a:r>
            <a:r>
              <a:rPr lang="en-US" sz="2600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Nam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tiễn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HNKTQT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371600"/>
            <a:ext cx="7790688" cy="50292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trương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Đảng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nay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dung: an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ninh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trương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ăn bản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08-NQ/TW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WTO </a:t>
            </a:r>
          </a:p>
          <a:p>
            <a:pPr lvl="1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22-NQ/TW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58-KL/TW</a:t>
            </a:r>
          </a:p>
          <a:p>
            <a:pPr lvl="1"/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lập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B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an Chỉ đạo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(Q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uyết định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596/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QĐ-TTg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pPr lvl="1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Ban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Chương trình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31/NQ-CP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Chương trình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HNKTQT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200" dirty="0" smtClean="0">
                <a:solidFill>
                  <a:srgbClr val="222222"/>
                </a:solidFill>
                <a:latin typeface="Times New Roman" pitchFamily="18" charset="0"/>
                <a:cs typeface="Times New Roman" pitchFamily="18" charset="0"/>
              </a:rPr>
              <a:t> 49/NQ-CP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 </a:t>
            </a: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4638"/>
            <a:ext cx="8095488" cy="944562"/>
          </a:xfrm>
        </p:spPr>
        <p:txBody>
          <a:bodyPr>
            <a:normAutofit/>
          </a:bodyPr>
          <a:lstStyle/>
          <a:p>
            <a:r>
              <a:rPr lang="en-US" sz="31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Công</a:t>
            </a:r>
            <a:r>
              <a:rPr lang="en-US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1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tác</a:t>
            </a:r>
            <a:r>
              <a:rPr lang="en-US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1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HNKTQT</a:t>
            </a:r>
            <a:r>
              <a:rPr lang="en-US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3100" b="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tại</a:t>
            </a:r>
            <a:r>
              <a:rPr lang="en-US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vi-VN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địa phương</a:t>
            </a:r>
            <a:r>
              <a:rPr lang="en-US" sz="3100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en-US" b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95400"/>
            <a:ext cx="8095488" cy="4953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Địa phương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nhiệm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Gắn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tiễn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HNKTQT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h</a:t>
            </a:r>
            <a:r>
              <a:rPr lang="vi-VN" sz="2600" dirty="0" smtClean="0">
                <a:latin typeface="Times New Roman" pitchFamily="18" charset="0"/>
                <a:cs typeface="Times New Roman" pitchFamily="18" charset="0"/>
              </a:rPr>
              <a:t>oạt động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>
              <a:lnSpc>
                <a:spcPct val="110000"/>
              </a:lnSpc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biết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HNKTQT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lnSpc>
                <a:spcPct val="110000"/>
              </a:lnSpc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cận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hị trường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endParaRPr lang="en-US" sz="2200" dirty="0" smtClean="0">
              <a:latin typeface="Times New Roman" pitchFamily="18" charset="0"/>
              <a:cs typeface="Times New Roman" pitchFamily="18" charset="0"/>
            </a:endParaRPr>
          </a:p>
          <a:p>
            <a:pPr lvl="1">
              <a:lnSpc>
                <a:spcPct val="110000"/>
              </a:lnSpc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ngừa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chấp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2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1">
              <a:lnSpc>
                <a:spcPct val="110000"/>
              </a:lnSpc>
            </a:pP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Nâng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ngành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10000"/>
              </a:lnSpc>
            </a:pP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Hỗ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trợ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600" b="1" dirty="0" smtClean="0">
                <a:latin typeface="Times New Roman" pitchFamily="18" charset="0"/>
                <a:cs typeface="Times New Roman" pitchFamily="18" charset="0"/>
              </a:rPr>
              <a:t>ôi trường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xử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bình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đẳng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ôi trường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en-US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TP.HCM qua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676400"/>
            <a:ext cx="7943088" cy="45720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PCI,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PAPI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PAR Index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cấp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địa phương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Ý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Thứ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Xem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tố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địa 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hà 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nay: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ôi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doanh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Nghị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19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866888" cy="762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PCI –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cạnh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tranh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cấp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tỉnh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85800" y="1066800"/>
          <a:ext cx="8248648" cy="540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7801"/>
                <a:gridCol w="958681"/>
                <a:gridCol w="958681"/>
                <a:gridCol w="958681"/>
                <a:gridCol w="958681"/>
                <a:gridCol w="958681"/>
                <a:gridCol w="958681"/>
                <a:gridCol w="898761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Chỉ</a:t>
                      </a: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b="1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</a:t>
                      </a:r>
                      <a:r>
                        <a:rPr lang="en-US" sz="18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PCI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2007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2008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2009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2010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2011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2012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Năm 2013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Gia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nhập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thị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trường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8,11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7,96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8,27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8,43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7,01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Tiếp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cận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đất</a:t>
                      </a: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đai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5,89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5,36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4,92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4,04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6,43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Tính minh bạch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6,34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6,48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Chi phí thời gian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5,07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6,48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5,59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6,41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5,94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Chi phí không chính thức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5,79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7,22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6,67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6,01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Tính năng động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6,86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5,22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4,43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3,78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4,24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4,65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Hỗ trợ doanh nghiệp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8,73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6,64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8,55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8,75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6,79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Đào tạo lao động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6,59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6,35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6,52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5,77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5,82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Thiết chế pháp lý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3,54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5,39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5,48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5,89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4,22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4,95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Cạnh tranh bình đẳng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4,07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N/A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5,4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Tổng điểm PCI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64,83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60,15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63,22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59,67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61,93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61,19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61,19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Xếp hạng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0600" y="762000"/>
            <a:ext cx="2514600" cy="338554"/>
          </a:xfrm>
          <a:prstGeom prst="rect">
            <a:avLst/>
          </a:prstGeom>
          <a:noFill/>
          <a:ln w="0"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Nguồn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: pcivietnam.org</a:t>
            </a:r>
            <a:endParaRPr lang="en-US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49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1983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6263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Hiệp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định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smtClean="0"/>
                        <a:t>TM </a:t>
                      </a:r>
                      <a:br>
                        <a:rPr lang="en-US" sz="1400" dirty="0" smtClean="0"/>
                      </a:br>
                      <a:r>
                        <a:rPr lang="en-US" sz="1400" dirty="0" err="1" smtClean="0"/>
                        <a:t>ưu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/>
                        <a:t>đãi</a:t>
                      </a:r>
                      <a:r>
                        <a:rPr lang="en-US" sz="1400" dirty="0"/>
                        <a:t> (PTA)</a:t>
                      </a:r>
                      <a:endParaRPr lang="en-US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263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Khu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vực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smtClean="0"/>
                        <a:t>TM </a:t>
                      </a:r>
                      <a:r>
                        <a:rPr lang="en-US" sz="1400" dirty="0" err="1"/>
                        <a:t>tự</a:t>
                      </a:r>
                      <a:r>
                        <a:rPr lang="en-US" sz="1400" dirty="0"/>
                        <a:t> do (</a:t>
                      </a:r>
                      <a:r>
                        <a:rPr lang="en-US" sz="1400" dirty="0" err="1"/>
                        <a:t>FTA</a:t>
                      </a:r>
                      <a:r>
                        <a:rPr lang="en-US" sz="1400" dirty="0"/>
                        <a:t>)</a:t>
                      </a:r>
                      <a:endParaRPr lang="en-US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263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Liên</a:t>
                      </a:r>
                      <a:r>
                        <a:rPr lang="en-US" sz="1400" dirty="0"/>
                        <a:t> minh </a:t>
                      </a:r>
                      <a:r>
                        <a:rPr lang="en-US" sz="1400" dirty="0" err="1"/>
                        <a:t>thuế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quan</a:t>
                      </a:r>
                      <a:endParaRPr lang="en-US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/>
                </a:tc>
              </a:tr>
              <a:tr h="6263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Thị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trường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chung</a:t>
                      </a:r>
                      <a:endParaRPr lang="en-US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6319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Liên</a:t>
                      </a:r>
                      <a:r>
                        <a:rPr lang="en-US" sz="1400" dirty="0"/>
                        <a:t> minh </a:t>
                      </a:r>
                      <a:r>
                        <a:rPr lang="en-US" sz="1400" dirty="0" err="1"/>
                        <a:t>kinh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tế</a:t>
                      </a:r>
                      <a:r>
                        <a:rPr lang="en-US" sz="1400" dirty="0"/>
                        <a:t> </a:t>
                      </a:r>
                      <a:endParaRPr lang="en-US" sz="14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3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73669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5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endParaRPr lang="en-US" sz="110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Giảm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thuế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quan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trong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khối</a:t>
                      </a:r>
                      <a:r>
                        <a:rPr lang="en-US" sz="1400" dirty="0"/>
                        <a:t>/</a:t>
                      </a:r>
                      <a:r>
                        <a:rPr lang="en-US" sz="1400" dirty="0" err="1"/>
                        <a:t>nhóm</a:t>
                      </a:r>
                      <a:endParaRPr lang="en-US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Loại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bỏ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hầu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hết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rào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cản</a:t>
                      </a:r>
                      <a:r>
                        <a:rPr lang="en-US" sz="1400" dirty="0"/>
                        <a:t> TM </a:t>
                      </a:r>
                      <a:r>
                        <a:rPr lang="en-US" sz="1400" dirty="0" err="1"/>
                        <a:t>trong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khối</a:t>
                      </a:r>
                      <a:endParaRPr lang="en-US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Thuế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quan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chung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đối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với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ngoài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khối</a:t>
                      </a:r>
                      <a:endParaRPr lang="en-US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err="1"/>
                        <a:t>Dịch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chuyển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tự</a:t>
                      </a:r>
                      <a:r>
                        <a:rPr lang="en-US" sz="1400" dirty="0"/>
                        <a:t> do </a:t>
                      </a:r>
                      <a:r>
                        <a:rPr lang="en-US" sz="1400" dirty="0" err="1"/>
                        <a:t>lao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động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và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vốn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trong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khối</a:t>
                      </a:r>
                      <a:endParaRPr lang="en-US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</a:pPr>
                      <a:r>
                        <a:rPr lang="en-US" sz="1400" dirty="0" smtClean="0"/>
                        <a:t>CS </a:t>
                      </a:r>
                      <a:r>
                        <a:rPr lang="en-US" sz="1400" dirty="0" err="1" smtClean="0"/>
                        <a:t>kinh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tế</a:t>
                      </a:r>
                      <a:r>
                        <a:rPr lang="en-US" sz="1400" baseline="0" dirty="0" smtClean="0"/>
                        <a:t> </a:t>
                      </a:r>
                      <a:r>
                        <a:rPr lang="en-US" sz="1400" dirty="0" err="1" smtClean="0"/>
                        <a:t>chung</a:t>
                      </a:r>
                      <a:r>
                        <a:rPr lang="en-US" sz="1400" dirty="0"/>
                        <a:t>, </a:t>
                      </a:r>
                      <a:r>
                        <a:rPr lang="en-US" sz="1400" dirty="0" err="1"/>
                        <a:t>hài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hòa</a:t>
                      </a:r>
                      <a:r>
                        <a:rPr lang="en-US" sz="1400" dirty="0"/>
                        <a:t> CS </a:t>
                      </a:r>
                      <a:r>
                        <a:rPr lang="en-US" sz="1400" dirty="0" err="1"/>
                        <a:t>tài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khóa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và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tiền</a:t>
                      </a:r>
                      <a:r>
                        <a:rPr lang="en-US" sz="1400" dirty="0"/>
                        <a:t> </a:t>
                      </a:r>
                      <a:r>
                        <a:rPr lang="en-US" sz="1400" dirty="0" err="1"/>
                        <a:t>tệ</a:t>
                      </a:r>
                      <a:endParaRPr lang="en-US" sz="16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cấp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HNKTQT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181600" y="6019800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err="1" smtClean="0"/>
              <a:t>Tổng</a:t>
            </a:r>
            <a:r>
              <a:rPr lang="en-US" i="1" dirty="0" smtClean="0"/>
              <a:t> </a:t>
            </a:r>
            <a:r>
              <a:rPr lang="en-US" i="1" dirty="0" err="1" smtClean="0"/>
              <a:t>hợp</a:t>
            </a:r>
            <a:r>
              <a:rPr lang="en-US" i="1" dirty="0" smtClean="0"/>
              <a:t> </a:t>
            </a:r>
            <a:r>
              <a:rPr lang="en-US" i="1" dirty="0" err="1" smtClean="0"/>
              <a:t>theo</a:t>
            </a:r>
            <a:r>
              <a:rPr lang="en-US" i="1" dirty="0" smtClean="0"/>
              <a:t> </a:t>
            </a:r>
            <a:r>
              <a:rPr lang="en-US" i="1" dirty="0" err="1" smtClean="0"/>
              <a:t>Béla</a:t>
            </a:r>
            <a:r>
              <a:rPr lang="en-US" i="1" dirty="0" smtClean="0"/>
              <a:t> </a:t>
            </a:r>
            <a:r>
              <a:rPr lang="en-US" i="1" dirty="0" err="1" smtClean="0"/>
              <a:t>Balassa</a:t>
            </a:r>
            <a:endParaRPr lang="en-US" i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http://ashui.com/mag/images/stories/201403/PCI201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0"/>
            <a:ext cx="50154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PAPI </a:t>
            </a:r>
            <a:r>
              <a:rPr lang="en-US" sz="4000">
                <a:latin typeface="Arial" pitchFamily="34" charset="0"/>
                <a:cs typeface="Arial" pitchFamily="34" charset="0"/>
              </a:rPr>
              <a:t>- </a:t>
            </a:r>
            <a:r>
              <a:rPr lang="en-US" sz="4000" smtClean="0">
                <a:latin typeface="Arial" pitchFamily="34" charset="0"/>
                <a:cs typeface="Arial" pitchFamily="34" charset="0"/>
              </a:rPr>
              <a:t>Chỉ </a:t>
            </a:r>
            <a:r>
              <a:rPr lang="en-US" sz="4000">
                <a:latin typeface="Arial" pitchFamily="34" charset="0"/>
                <a:cs typeface="Arial" pitchFamily="34" charset="0"/>
              </a:rPr>
              <a:t>số Hiệu quả quản trị và hành chính công cấp tỉnh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435100" y="1447800"/>
          <a:ext cx="7499352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2700"/>
                <a:gridCol w="1295400"/>
                <a:gridCol w="1219200"/>
                <a:gridCol w="1162052"/>
              </a:tblGrid>
              <a:tr h="39376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Chỉ </a:t>
                      </a:r>
                      <a:r>
                        <a:rPr lang="en-US" sz="2000" b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 PAPI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2012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78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Tham gia của người dân ở cấp cơ sở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5,143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4,743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4,793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376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Công khai, minh bạch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6,006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5,798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6,278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78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Trách nhiệm giải trình với người dân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5,240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5,144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5,642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587887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Kiểm soát tham nhũng trong khu vực công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6,148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6,367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6,306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376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Thủ tục hành chính công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7,081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7,076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7,074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376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Cung ứng dịch vụ công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7,148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7,517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7,233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376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Chỉ số PAPI có trọng số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38,878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39,928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39,959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  <a:tr h="393762">
                <a:tc>
                  <a:txBody>
                    <a:bodyPr/>
                    <a:lstStyle/>
                    <a:p>
                      <a:pPr marL="0" marR="0" algn="just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Xếp hạng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724400" y="5943600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smtClean="0">
                <a:latin typeface="Arial" pitchFamily="34" charset="0"/>
                <a:cs typeface="Arial" pitchFamily="34" charset="0"/>
              </a:rPr>
              <a:t>Nguồn: papi.vn</a:t>
            </a:r>
            <a:endParaRPr lang="en-US" sz="1600" i="1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PAR Index – Chỉ số cải cách hành chính 2012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600200"/>
          <a:ext cx="7499349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300"/>
                <a:gridCol w="3996266"/>
                <a:gridCol w="2499783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 dirty="0" err="1">
                          <a:latin typeface="Times New Roman"/>
                          <a:ea typeface="Times New Roman"/>
                        </a:rPr>
                        <a:t>STT</a:t>
                      </a:r>
                      <a:endParaRPr lang="en-US" sz="2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Nhóm/tỉnh, thành phố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Chỉ số </a:t>
                      </a:r>
                      <a:r>
                        <a:rPr lang="en-US" sz="2000" b="1" smtClean="0">
                          <a:latin typeface="Times New Roman"/>
                          <a:ea typeface="Times New Roman"/>
                        </a:rPr>
                        <a:t>CCHC </a:t>
                      </a:r>
                      <a:br>
                        <a:rPr lang="en-US" sz="2000" b="1" smtClean="0">
                          <a:latin typeface="Times New Roman"/>
                          <a:ea typeface="Times New Roman"/>
                        </a:rPr>
                      </a:br>
                      <a:r>
                        <a:rPr lang="en-US" sz="2000" b="1" smtClean="0">
                          <a:latin typeface="Times New Roman"/>
                          <a:ea typeface="Times New Roman"/>
                        </a:rPr>
                        <a:t>(</a:t>
                      </a:r>
                      <a:r>
                        <a:rPr lang="en-US" sz="2000" b="1">
                          <a:latin typeface="Times New Roman"/>
                          <a:ea typeface="Times New Roman"/>
                        </a:rPr>
                        <a:t>PAR INDEX)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I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Nhóm đạt kết quả Tốt </a:t>
                      </a:r>
                      <a:br>
                        <a:rPr lang="en-US" sz="2000" b="1">
                          <a:latin typeface="Times New Roman"/>
                          <a:ea typeface="Times New Roman"/>
                        </a:rPr>
                      </a:br>
                      <a:r>
                        <a:rPr lang="en-US" sz="2000">
                          <a:latin typeface="Times New Roman"/>
                          <a:ea typeface="Times New Roman"/>
                        </a:rPr>
                        <a:t>(gồm 19 tỉnh, thành phố)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228600" marR="0"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&gt;80% </a:t>
                      </a:r>
                      <a:endParaRPr lang="en-US" sz="2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4876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1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 err="1">
                          <a:latin typeface="Times New Roman"/>
                          <a:ea typeface="Times New Roman"/>
                        </a:rPr>
                        <a:t>Đà</a:t>
                      </a: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000" dirty="0" err="1">
                          <a:latin typeface="Times New Roman"/>
                          <a:ea typeface="Times New Roman"/>
                        </a:rPr>
                        <a:t>Nẵng</a:t>
                      </a:r>
                      <a:endParaRPr lang="en-US" sz="2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87,14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2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Bà Rịa – Vũng Tàu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86,14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2000" b="1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TP. Hồ Chí Minh</a:t>
                      </a:r>
                      <a:endParaRPr lang="en-US" sz="2000" b="1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b="1">
                          <a:latin typeface="Times New Roman"/>
                          <a:ea typeface="Times New Roman"/>
                        </a:rPr>
                        <a:t>83,83</a:t>
                      </a:r>
                      <a:endParaRPr lang="en-US" sz="2000" b="1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Đồng Tháp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83,44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5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>
                          <a:latin typeface="Times New Roman"/>
                          <a:ea typeface="Times New Roman"/>
                        </a:rPr>
                        <a:t>An Giang</a:t>
                      </a:r>
                      <a:endParaRPr lang="en-US" sz="200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2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2000" dirty="0">
                          <a:latin typeface="Times New Roman"/>
                          <a:ea typeface="Times New Roman"/>
                        </a:rPr>
                        <a:t>83,25</a:t>
                      </a:r>
                      <a:endParaRPr lang="en-US" sz="2000" dirty="0">
                        <a:latin typeface="Times New Roman"/>
                        <a:ea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724400" y="6096000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Nguồn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Bộ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Nội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600" i="1" dirty="0" err="1" smtClean="0">
                <a:latin typeface="Arial" pitchFamily="34" charset="0"/>
                <a:cs typeface="Arial" pitchFamily="34" charset="0"/>
              </a:rPr>
              <a:t>vụ</a:t>
            </a:r>
            <a:endParaRPr lang="en-US" sz="16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1" algn="l" rtl="0">
              <a:spcBef>
                <a:spcPct val="0"/>
              </a:spcBef>
            </a:pPr>
            <a:r>
              <a:rPr lang="en-US" sz="4000" smtClean="0">
                <a:latin typeface="Arial" pitchFamily="34" charset="0"/>
                <a:cs typeface="Arial" pitchFamily="34" charset="0"/>
              </a:rPr>
              <a:t>Chỉ số năng lực hội nhập kinh tế quốc tế cấp </a:t>
            </a:r>
            <a:r>
              <a:rPr lang="vi-VN" sz="4000" smtClean="0">
                <a:latin typeface="Arial" pitchFamily="34" charset="0"/>
                <a:cs typeface="Arial" pitchFamily="34" charset="0"/>
              </a:rPr>
              <a:t>địa phương</a:t>
            </a:r>
            <a:r>
              <a:rPr lang="en-US" sz="4000" smtClean="0">
                <a:latin typeface="Arial" pitchFamily="34" charset="0"/>
                <a:cs typeface="Arial" pitchFamily="34" charset="0"/>
              </a:rPr>
              <a:t>  </a:t>
            </a:r>
            <a:endParaRPr lang="en-US" sz="400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vi-VN" sz="2600" smtClean="0">
                <a:latin typeface="Times New Roman" pitchFamily="18" charset="0"/>
                <a:cs typeface="Times New Roman" pitchFamily="18" charset="0"/>
              </a:rPr>
              <a:t>Các thông số hay trụ cột chính là: (1) Thể chế, (2) Cơ sở hạ tầng, (3) Văn hóa, (4) Đặc điểm tự nhiên địa phương, (5) Con người, (6) Thương mại, (7) Đầu tư, (8) Du lịch.</a:t>
            </a:r>
            <a:endParaRPr lang="en-US" sz="260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TP.HCM đứng đầu trong 3 trụ cột: T</a:t>
            </a:r>
            <a:r>
              <a:rPr lang="vi-VN" sz="260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vi-VN" sz="260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 và Thể chế</a:t>
            </a:r>
          </a:p>
          <a:p>
            <a:r>
              <a:rPr lang="en-US" sz="2600" smtClean="0">
                <a:latin typeface="Times New Roman" pitchFamily="18" charset="0"/>
                <a:cs typeface="Times New Roman" pitchFamily="18" charset="0"/>
              </a:rPr>
              <a:t>Đứng đầu cả nước trong 2 năm liên tiếp 2010 và 2012 về Chỉ số hội nhập kinh tế quốc tế </a:t>
            </a:r>
          </a:p>
          <a:p>
            <a:pPr>
              <a:buNone/>
            </a:pPr>
            <a:endParaRPr lang="en-US" sz="28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1981200" cy="5943600"/>
          </a:xfrm>
        </p:spPr>
        <p:txBody>
          <a:bodyPr>
            <a:noAutofit/>
          </a:bodyPr>
          <a:lstStyle/>
          <a:p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Xếp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hạng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tế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tỉnh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 </a:t>
            </a:r>
            <a:br>
              <a:rPr lang="en-US" sz="3200" dirty="0" smtClean="0">
                <a:latin typeface="Arial" pitchFamily="34" charset="0"/>
                <a:cs typeface="Arial" pitchFamily="34" charset="0"/>
              </a:rPr>
            </a:br>
            <a:r>
              <a:rPr lang="en-US" sz="3200" dirty="0" err="1" smtClean="0">
                <a:latin typeface="Arial" pitchFamily="34" charset="0"/>
                <a:cs typeface="Arial" pitchFamily="34" charset="0"/>
              </a:rPr>
              <a:t>năm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 2013</a:t>
            </a:r>
            <a:endParaRPr lang="en-US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69" name="Picture 10" descr="http://www.vntime.vn/UpLoad/Untitled-1%20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0"/>
            <a:ext cx="5867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04800"/>
            <a:ext cx="8171688" cy="304800"/>
          </a:xfrm>
        </p:spPr>
        <p:txBody>
          <a:bodyPr>
            <a:noAutofit/>
          </a:bodyPr>
          <a:lstStyle/>
          <a:p>
            <a:r>
              <a:rPr lang="en-US" sz="2800" dirty="0" err="1" smtClean="0">
                <a:cs typeface="Times New Roman" pitchFamily="18" charset="0"/>
              </a:rPr>
              <a:t>Vị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trí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của</a:t>
            </a:r>
            <a:r>
              <a:rPr lang="en-US" sz="2800" dirty="0" smtClean="0">
                <a:cs typeface="Times New Roman" pitchFamily="18" charset="0"/>
              </a:rPr>
              <a:t> TP.HCM so </a:t>
            </a:r>
            <a:r>
              <a:rPr lang="en-US" sz="2800" dirty="0" err="1" smtClean="0">
                <a:cs typeface="Times New Roman" pitchFamily="18" charset="0"/>
              </a:rPr>
              <a:t>với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các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thành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phố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khác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tại</a:t>
            </a:r>
            <a:r>
              <a:rPr lang="en-US" sz="2800" dirty="0" smtClean="0">
                <a:cs typeface="Times New Roman" pitchFamily="18" charset="0"/>
              </a:rPr>
              <a:t> </a:t>
            </a:r>
            <a:r>
              <a:rPr lang="en-US" sz="2800" dirty="0" err="1" smtClean="0">
                <a:cs typeface="Times New Roman" pitchFamily="18" charset="0"/>
              </a:rPr>
              <a:t>châu</a:t>
            </a:r>
            <a:r>
              <a:rPr lang="en-US" sz="2800" dirty="0" smtClean="0">
                <a:cs typeface="Times New Roman" pitchFamily="18" charset="0"/>
              </a:rPr>
              <a:t> Á</a:t>
            </a:r>
            <a:endParaRPr lang="en-US" sz="28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950260"/>
          <a:ext cx="7772400" cy="59077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1200"/>
                <a:gridCol w="1551940"/>
                <a:gridCol w="1499870"/>
                <a:gridCol w="1499870"/>
                <a:gridCol w="1239520"/>
              </a:tblGrid>
              <a:tr h="38100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Thành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phố</a:t>
                      </a:r>
                      <a:r>
                        <a:rPr lang="en-US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Xếp hạng chất lượng </a:t>
                      </a:r>
                      <a:r>
                        <a:rPr lang="en-US" sz="180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sống (2012)</a:t>
                      </a: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5800"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Khả năng cạnh tranh 2012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ECA International's Asian cities </a:t>
                      </a:r>
                      <a:endParaRPr lang="en-US" sz="160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Mercer’s 221 cities 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EIU’s 140 cities </a:t>
                      </a:r>
                      <a:endParaRPr lang="en-US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Singapore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7927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Hong Kong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Tokyo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Seoul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Taipei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1351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Kuala Lumpur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77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Shanghai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Bangkok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Mumbai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Manila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105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Jakarta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131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118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Hanoi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22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147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120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92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HCMC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109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149</a:t>
                      </a:r>
                      <a:endParaRPr lang="en-US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123</a:t>
                      </a:r>
                      <a:endParaRPr lang="en-US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Nguồn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2400" i="1" dirty="0" smtClean="0">
                <a:latin typeface="Times New Roman" pitchFamily="18" charset="0"/>
                <a:cs typeface="Times New Roman" pitchFamily="18" charset="0"/>
              </a:rPr>
              <a:t>hương trình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Fulbright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tổng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hợp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ECA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International (2012),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EIU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(2010 and 2012), Mercer </a:t>
            </a:r>
            <a:r>
              <a:rPr lang="en-US" sz="2400" i="1" dirty="0" err="1" smtClean="0">
                <a:latin typeface="Times New Roman" pitchFamily="18" charset="0"/>
                <a:cs typeface="Times New Roman" pitchFamily="18" charset="0"/>
              </a:rPr>
              <a:t>Cosultant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 Company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rút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hội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nhập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sâu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phố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q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uyết 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chứ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địa phương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7772400" cy="10668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Một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khuyến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nghị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quyền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địa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phương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8800"/>
            <a:ext cx="7772400" cy="4800600"/>
          </a:xfrm>
        </p:spPr>
        <p:txBody>
          <a:bodyPr>
            <a:normAutofit/>
          </a:bodyPr>
          <a:lstStyle/>
          <a:p>
            <a:pPr marL="457200" indent="-457200" fontAlgn="auto">
              <a:spcBef>
                <a:spcPts val="580"/>
              </a:spcBef>
              <a:spcAft>
                <a:spcPts val="0"/>
              </a:spcAft>
              <a:buClr>
                <a:schemeClr val="tx1"/>
              </a:buClr>
              <a:buFont typeface="+mj-lt"/>
              <a:buAutoNum type="arabicPeriod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tin:</a:t>
            </a: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Tiếp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tục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cộng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đồng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ý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kiến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Đoàn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SHTT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dịch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vụ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) hay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đảm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bảo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lợi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thế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TPP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  <a:p>
            <a:pPr marL="274320" indent="-274320" fontAlgn="auto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Tăng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cường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cho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nhiều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kênh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cần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rõ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ràng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nhất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quán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nhấn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mạnh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vai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trò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dự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thách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thức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spcBef>
                <a:spcPts val="580"/>
              </a:spcBef>
              <a:defRPr/>
            </a:pP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Nghiên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cứu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nghiên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cứu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đánh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động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ứng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phó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thách</a:t>
            </a:r>
            <a:r>
              <a:rPr lang="en-US" sz="23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300" dirty="0" err="1" smtClean="0">
                <a:latin typeface="Arial" pitchFamily="34" charset="0"/>
                <a:cs typeface="Arial" pitchFamily="34" charset="0"/>
              </a:rPr>
              <a:t>thức</a:t>
            </a:r>
            <a:endParaRPr lang="en-US" sz="23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C8E21D-857B-47C8-80EB-6F1565B1B1A9}" type="slidenum">
              <a:rPr lang="en-US"/>
              <a:pPr>
                <a:defRPr/>
              </a:pPr>
              <a:t>57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5112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53000"/>
          </a:xfrm>
        </p:spPr>
        <p:txBody>
          <a:bodyPr>
            <a:normAutofit fontScale="92500"/>
          </a:bodyPr>
          <a:lstStyle/>
          <a:p>
            <a:pPr marL="457200" indent="-457200">
              <a:spcBef>
                <a:spcPts val="580"/>
              </a:spcBef>
              <a:buClrTx/>
              <a:buFont typeface="+mj-lt"/>
              <a:buAutoNum type="arabicPeriod" startAt="2"/>
              <a:defRPr/>
            </a:pP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soát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chuỗi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trị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trợ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Xem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lại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hút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FDI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phù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đoạn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ra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sự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bất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bình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đẳng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nước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buClrTx/>
              <a:buFont typeface="+mj-lt"/>
              <a:buAutoNum type="arabicPeriod" startAt="3"/>
            </a:pP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thiện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m</a:t>
            </a:r>
            <a:r>
              <a:rPr lang="vi-VN" sz="2900" b="1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900" b="1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m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ôi trường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qua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việc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đánh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giá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như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PCI,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PAPI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PAX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Index,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địa phương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khác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Nghị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quyết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số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19/NQ-CP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ngày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18/3/2014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thiện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môi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trường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nâng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năng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lực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tranh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58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3600" b="1" dirty="0" smtClean="0"/>
              <a:t> </a:t>
            </a:r>
            <a:endParaRPr lang="en-US" sz="36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3581400"/>
          </a:xfrm>
        </p:spPr>
        <p:txBody>
          <a:bodyPr>
            <a:normAutofit/>
          </a:bodyPr>
          <a:lstStyle/>
          <a:p>
            <a:pPr algn="ctr"/>
            <a:r>
              <a:rPr lang="en-US" sz="4400" dirty="0" err="1" smtClean="0"/>
              <a:t>Một</a:t>
            </a:r>
            <a:r>
              <a:rPr lang="en-US" sz="4400" dirty="0" smtClean="0"/>
              <a:t> </a:t>
            </a:r>
            <a:r>
              <a:rPr lang="en-US" sz="4400" dirty="0" err="1" smtClean="0"/>
              <a:t>số</a:t>
            </a:r>
            <a:r>
              <a:rPr lang="en-US" sz="4400" dirty="0" smtClean="0"/>
              <a:t> </a:t>
            </a:r>
            <a:r>
              <a:rPr lang="en-US" sz="4400" dirty="0" err="1" smtClean="0"/>
              <a:t>vấn</a:t>
            </a:r>
            <a:r>
              <a:rPr lang="en-US" sz="4400" dirty="0" smtClean="0"/>
              <a:t> </a:t>
            </a:r>
            <a:r>
              <a:rPr lang="en-US" sz="4400" dirty="0" err="1" smtClean="0"/>
              <a:t>đề</a:t>
            </a:r>
            <a:r>
              <a:rPr lang="en-US" sz="4400" dirty="0" smtClean="0"/>
              <a:t> </a:t>
            </a:r>
            <a:r>
              <a:rPr lang="en-US" sz="4400" dirty="0" err="1" smtClean="0"/>
              <a:t>doanh</a:t>
            </a:r>
            <a:r>
              <a:rPr lang="en-US" sz="4400" dirty="0" smtClean="0"/>
              <a:t> </a:t>
            </a:r>
            <a:r>
              <a:rPr lang="en-US" sz="4400" dirty="0" err="1" smtClean="0"/>
              <a:t>nghiệp</a:t>
            </a:r>
            <a:r>
              <a:rPr lang="en-US" sz="4400" dirty="0" smtClean="0"/>
              <a:t> </a:t>
            </a:r>
            <a:r>
              <a:rPr lang="en-US" sz="4400" dirty="0" err="1" smtClean="0"/>
              <a:t>cần</a:t>
            </a:r>
            <a:r>
              <a:rPr lang="en-US" sz="4400" dirty="0" smtClean="0"/>
              <a:t> </a:t>
            </a:r>
            <a:r>
              <a:rPr lang="en-US" sz="4400" dirty="0" err="1" smtClean="0"/>
              <a:t>quan</a:t>
            </a:r>
            <a:r>
              <a:rPr lang="en-US" sz="4400" dirty="0" smtClean="0"/>
              <a:t> </a:t>
            </a:r>
            <a:r>
              <a:rPr lang="en-US" sz="4400" dirty="0" err="1" smtClean="0"/>
              <a:t>tâm</a:t>
            </a:r>
            <a:r>
              <a:rPr lang="en-US" sz="4400" dirty="0" smtClean="0"/>
              <a:t> </a:t>
            </a:r>
            <a:r>
              <a:rPr lang="en-US" sz="4400" dirty="0" err="1" smtClean="0"/>
              <a:t>khi</a:t>
            </a:r>
            <a:r>
              <a:rPr lang="en-US" sz="4400" dirty="0" smtClean="0"/>
              <a:t> </a:t>
            </a:r>
            <a:r>
              <a:rPr lang="en-US" sz="4400" dirty="0" err="1" smtClean="0"/>
              <a:t>Việt</a:t>
            </a:r>
            <a:r>
              <a:rPr lang="en-US" sz="4400" dirty="0" smtClean="0"/>
              <a:t> Nam </a:t>
            </a:r>
            <a:r>
              <a:rPr lang="en-US" sz="4400" dirty="0" err="1" smtClean="0"/>
              <a:t>tham</a:t>
            </a:r>
            <a:r>
              <a:rPr lang="en-US" sz="4400" dirty="0" smtClean="0"/>
              <a:t> </a:t>
            </a:r>
            <a:r>
              <a:rPr lang="en-US" sz="4400" dirty="0" err="1" smtClean="0"/>
              <a:t>gia</a:t>
            </a:r>
            <a:r>
              <a:rPr lang="en-US" sz="4400" dirty="0" smtClean="0"/>
              <a:t> </a:t>
            </a:r>
            <a:r>
              <a:rPr lang="en-US" sz="4400" dirty="0" err="1" smtClean="0"/>
              <a:t>FTA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59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35691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141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ưu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đãi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(PTA)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vùng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thổ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dung: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đầu tư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,…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–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Hoa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Kỳ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 - Chile,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Nam-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song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 (PTA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44600"/>
          <a:ext cx="8229600" cy="533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/>
                <a:gridCol w="6172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Lĩnh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vực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Lợi</a:t>
                      </a:r>
                      <a:r>
                        <a:rPr lang="en-US" sz="1800" baseline="0" dirty="0" smtClean="0"/>
                        <a:t> </a:t>
                      </a:r>
                      <a:r>
                        <a:rPr lang="en-US" sz="1800" baseline="0" dirty="0" err="1" smtClean="0"/>
                        <a:t>ích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Thương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mại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hàng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hóa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Ưu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đãi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thuế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quan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đối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với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hàng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xuất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khẩu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đủ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điều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kiện</a:t>
                      </a:r>
                      <a:endParaRPr lang="en-US" sz="1800" dirty="0" smtClean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Nhập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hàng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hóa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rẻ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hơn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do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được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ưu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đãi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thuế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quan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Thương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mại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dịch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vụ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Mở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cửa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tiếp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cận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thị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trường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cho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lĩnh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vực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cam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,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bao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gồm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ủy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bỏ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hạn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chế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định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lượng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Bảo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vệ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đầu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chủ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yếu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dành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cho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FDI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Loại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bỏ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điều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kiện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phân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biệt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đối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xử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trong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đầu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Tăng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cường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tự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do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lưu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chuyển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vốn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Dành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cơ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hội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lớn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hơn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trong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lĩnh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vực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cam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cho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các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nhà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đầu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nước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ngoài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Bảo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vệ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quyền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sở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hữu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của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nhà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đầu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tư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 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Sở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hữu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trí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tuệ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Tăng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cường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cam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kết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trong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việc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bảo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vệ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quyền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sở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hữu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trí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tuệ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Công nhận lẫn nhau về tiêu chuẩn và trình độ chuyên môn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Giảm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kiểm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tra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trùng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lặp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Hài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hoà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tiêu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chuẩn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sản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phẩm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</a:p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Công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nhận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lẫn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nhau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về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trình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độ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chuyên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môn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Mua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sắm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Chính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phủ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(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tùy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FTA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Cơ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hội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tiếp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baseline="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cận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gói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thầu</a:t>
                      </a:r>
                      <a:r>
                        <a:rPr lang="en-US" sz="1800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mua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sắm</a:t>
                      </a:r>
                      <a:r>
                        <a:rPr lang="en-US" sz="1800" baseline="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của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Chính</a:t>
                      </a:r>
                      <a:r>
                        <a:rPr lang="en-US" sz="1800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</a:t>
                      </a:r>
                      <a:r>
                        <a:rPr lang="en-US" sz="1800" dirty="0" err="1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phủ</a:t>
                      </a:r>
                      <a:endParaRPr lang="en-US" sz="1800" dirty="0"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Autofit/>
          </a:bodyPr>
          <a:lstStyle/>
          <a:p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 smtClean="0"/>
              <a:t>lợi</a:t>
            </a:r>
            <a:r>
              <a:rPr lang="en-US" sz="3200" dirty="0" smtClean="0"/>
              <a:t> </a:t>
            </a:r>
            <a:r>
              <a:rPr lang="en-US" sz="3200" dirty="0" err="1" smtClean="0"/>
              <a:t>ích</a:t>
            </a:r>
            <a:r>
              <a:rPr lang="en-US" sz="3200" dirty="0" smtClean="0"/>
              <a:t> </a:t>
            </a:r>
            <a:r>
              <a:rPr lang="en-US" sz="3200" dirty="0" err="1" smtClean="0"/>
              <a:t>một</a:t>
            </a:r>
            <a:r>
              <a:rPr lang="en-US" sz="3200" dirty="0" smtClean="0"/>
              <a:t> </a:t>
            </a:r>
            <a:r>
              <a:rPr lang="en-US" sz="3200" dirty="0" err="1" smtClean="0"/>
              <a:t>FTA</a:t>
            </a:r>
            <a:r>
              <a:rPr lang="en-US" sz="3200" dirty="0" smtClean="0"/>
              <a:t> </a:t>
            </a:r>
            <a:r>
              <a:rPr lang="en-US" sz="3200" dirty="0" err="1" smtClean="0"/>
              <a:t>toàn</a:t>
            </a:r>
            <a:r>
              <a:rPr lang="en-US" sz="3200" dirty="0" smtClean="0"/>
              <a:t> </a:t>
            </a:r>
            <a:r>
              <a:rPr lang="en-US" sz="3200" dirty="0" err="1" smtClean="0"/>
              <a:t>diện</a:t>
            </a:r>
            <a:r>
              <a:rPr lang="en-US" sz="3200" dirty="0" smtClean="0"/>
              <a:t> </a:t>
            </a:r>
            <a:br>
              <a:rPr lang="en-US" sz="3200" dirty="0" smtClean="0"/>
            </a:br>
            <a:r>
              <a:rPr lang="en-US" sz="3200" dirty="0" err="1" smtClean="0"/>
              <a:t>đem</a:t>
            </a:r>
            <a:r>
              <a:rPr lang="en-US" sz="3200" dirty="0" smtClean="0"/>
              <a:t> </a:t>
            </a:r>
            <a:r>
              <a:rPr lang="en-US" sz="3200" dirty="0" err="1" smtClean="0"/>
              <a:t>đến</a:t>
            </a:r>
            <a:r>
              <a:rPr lang="en-US" sz="3200" dirty="0" smtClean="0"/>
              <a:t> </a:t>
            </a:r>
            <a:r>
              <a:rPr lang="en-US" sz="3200" dirty="0" err="1" smtClean="0"/>
              <a:t>cho</a:t>
            </a:r>
            <a:r>
              <a:rPr lang="en-US" sz="3200" dirty="0" smtClean="0"/>
              <a:t> </a:t>
            </a:r>
            <a:r>
              <a:rPr lang="en-US" sz="3200" dirty="0" err="1" smtClean="0"/>
              <a:t>doanh</a:t>
            </a:r>
            <a:r>
              <a:rPr lang="en-US" sz="3200" dirty="0" smtClean="0"/>
              <a:t> </a:t>
            </a:r>
            <a:r>
              <a:rPr lang="en-US" sz="3200" dirty="0" err="1" smtClean="0"/>
              <a:t>nghiệp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err="1" smtClean="0"/>
              <a:t>Nội</a:t>
            </a:r>
            <a:r>
              <a:rPr lang="en-US" sz="2400" dirty="0" smtClean="0"/>
              <a:t> dung </a:t>
            </a:r>
            <a:r>
              <a:rPr lang="en-US" sz="2400" dirty="0" err="1" smtClean="0"/>
              <a:t>Hiệp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 (</a:t>
            </a:r>
            <a:r>
              <a:rPr lang="en-US" sz="2400" dirty="0" err="1" smtClean="0"/>
              <a:t>những</a:t>
            </a:r>
            <a:r>
              <a:rPr lang="en-US" sz="2400" dirty="0" smtClean="0"/>
              <a:t> </a:t>
            </a:r>
            <a:r>
              <a:rPr lang="en-US" sz="2400" dirty="0" err="1" smtClean="0"/>
              <a:t>điểm</a:t>
            </a:r>
            <a:r>
              <a:rPr lang="en-US" sz="2400" dirty="0" smtClean="0"/>
              <a:t> </a:t>
            </a:r>
            <a:r>
              <a:rPr lang="en-US" sz="2400" dirty="0" err="1" smtClean="0"/>
              <a:t>chính</a:t>
            </a:r>
            <a:r>
              <a:rPr lang="en-US" sz="2400" dirty="0" smtClean="0"/>
              <a:t>)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thi</a:t>
            </a:r>
            <a:endParaRPr lang="en-US" sz="2400" dirty="0" smtClean="0"/>
          </a:p>
          <a:p>
            <a:r>
              <a:rPr lang="en-US" sz="2400" dirty="0" err="1" smtClean="0"/>
              <a:t>Biểu</a:t>
            </a:r>
            <a:r>
              <a:rPr lang="en-US" sz="2400" dirty="0" smtClean="0"/>
              <a:t> </a:t>
            </a:r>
            <a:r>
              <a:rPr lang="en-US" sz="2400" dirty="0" err="1" smtClean="0"/>
              <a:t>thuế</a:t>
            </a:r>
            <a:r>
              <a:rPr lang="en-US" sz="2400" dirty="0" smtClean="0"/>
              <a:t> </a:t>
            </a:r>
            <a:r>
              <a:rPr lang="en-US" sz="2400" dirty="0" err="1" smtClean="0"/>
              <a:t>ưu</a:t>
            </a:r>
            <a:r>
              <a:rPr lang="en-US" sz="2400" dirty="0" smtClean="0"/>
              <a:t> </a:t>
            </a:r>
            <a:r>
              <a:rPr lang="en-US" sz="2400" dirty="0" err="1" smtClean="0"/>
              <a:t>đãi</a:t>
            </a:r>
            <a:r>
              <a:rPr lang="en-US" sz="2400" dirty="0" smtClean="0"/>
              <a:t> (</a:t>
            </a:r>
            <a:r>
              <a:rPr lang="en-US" sz="2400" dirty="0" err="1" smtClean="0"/>
              <a:t>lộ</a:t>
            </a:r>
            <a:r>
              <a:rPr lang="en-US" sz="2400" dirty="0" smtClean="0"/>
              <a:t> </a:t>
            </a:r>
            <a:r>
              <a:rPr lang="en-US" sz="2400" dirty="0" err="1" smtClean="0"/>
              <a:t>trình</a:t>
            </a:r>
            <a:r>
              <a:rPr lang="en-US" sz="2400" dirty="0" smtClean="0"/>
              <a:t>) +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xứ</a:t>
            </a:r>
            <a:r>
              <a:rPr lang="en-US" sz="2400" dirty="0" smtClean="0"/>
              <a:t> (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tắc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mẫu</a:t>
            </a:r>
            <a:r>
              <a:rPr lang="en-US" sz="2400" dirty="0" smtClean="0"/>
              <a:t> </a:t>
            </a:r>
            <a:r>
              <a:rPr lang="en-US" sz="2400" dirty="0" err="1" smtClean="0"/>
              <a:t>thủ</a:t>
            </a:r>
            <a:r>
              <a:rPr lang="en-US" sz="2400" dirty="0" smtClean="0"/>
              <a:t> </a:t>
            </a:r>
            <a:r>
              <a:rPr lang="en-US" sz="2400" dirty="0" err="1" smtClean="0"/>
              <a:t>tục</a:t>
            </a:r>
            <a:r>
              <a:rPr lang="en-US" sz="2400" dirty="0" smtClean="0"/>
              <a:t>); </a:t>
            </a:r>
            <a:r>
              <a:rPr lang="en-US" sz="2400" dirty="0" err="1" smtClean="0"/>
              <a:t>Lưu</a:t>
            </a:r>
            <a:r>
              <a:rPr lang="en-US" sz="2400" dirty="0" smtClean="0"/>
              <a:t> ý </a:t>
            </a:r>
            <a:r>
              <a:rPr lang="en-US" sz="2400" dirty="0" err="1" smtClean="0"/>
              <a:t>ưu</a:t>
            </a:r>
            <a:r>
              <a:rPr lang="en-US" sz="2400" dirty="0" smtClean="0"/>
              <a:t> </a:t>
            </a:r>
            <a:r>
              <a:rPr lang="en-US" sz="2400" dirty="0" err="1" smtClean="0"/>
              <a:t>đãi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khẩu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nhập</a:t>
            </a:r>
            <a:r>
              <a:rPr lang="en-US" sz="2400" dirty="0" smtClean="0"/>
              <a:t> </a:t>
            </a:r>
            <a:r>
              <a:rPr lang="en-US" sz="2400" dirty="0" err="1" smtClean="0"/>
              <a:t>khẩu</a:t>
            </a:r>
            <a:endParaRPr lang="en-US" sz="2400" dirty="0" smtClean="0"/>
          </a:p>
          <a:p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số</a:t>
            </a:r>
            <a:r>
              <a:rPr lang="en-US" sz="2400" dirty="0" smtClean="0"/>
              <a:t> </a:t>
            </a:r>
            <a:r>
              <a:rPr lang="en-US" sz="2400" dirty="0" err="1" smtClean="0"/>
              <a:t>vấn</a:t>
            </a:r>
            <a:r>
              <a:rPr lang="en-US" sz="2400" dirty="0" smtClean="0"/>
              <a:t> </a:t>
            </a:r>
            <a:r>
              <a:rPr lang="en-US" sz="2400" dirty="0" err="1" smtClean="0"/>
              <a:t>đề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t</a:t>
            </a:r>
            <a:r>
              <a:rPr lang="vi-VN" sz="2400" dirty="0" smtClean="0"/>
              <a:t>hị 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(</a:t>
            </a:r>
            <a:r>
              <a:rPr lang="en-US" sz="2400" dirty="0" err="1" smtClean="0"/>
              <a:t>XNK</a:t>
            </a:r>
            <a:r>
              <a:rPr lang="en-US" sz="2400" dirty="0" smtClean="0"/>
              <a:t>, </a:t>
            </a:r>
            <a:r>
              <a:rPr lang="en-US" sz="2400" dirty="0" err="1" smtClean="0"/>
              <a:t>rào</a:t>
            </a:r>
            <a:r>
              <a:rPr lang="en-US" sz="2400" dirty="0" smtClean="0"/>
              <a:t> </a:t>
            </a:r>
            <a:r>
              <a:rPr lang="en-US" sz="2400" dirty="0" err="1" smtClean="0"/>
              <a:t>cản</a:t>
            </a:r>
            <a:r>
              <a:rPr lang="en-US" sz="2400" dirty="0" smtClean="0"/>
              <a:t>, </a:t>
            </a:r>
            <a:r>
              <a:rPr lang="en-US" sz="2400" dirty="0" err="1" smtClean="0"/>
              <a:t>lưu</a:t>
            </a:r>
            <a:r>
              <a:rPr lang="en-US" sz="2400" dirty="0" smtClean="0"/>
              <a:t> ý…)</a:t>
            </a:r>
          </a:p>
          <a:p>
            <a:r>
              <a:rPr lang="en-US" sz="2400" dirty="0" smtClean="0"/>
              <a:t>Cam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tự</a:t>
            </a:r>
            <a:r>
              <a:rPr lang="en-US" sz="2400" dirty="0" smtClean="0"/>
              <a:t> do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 (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hiểu</a:t>
            </a:r>
            <a:r>
              <a:rPr lang="en-US" sz="2400" dirty="0" smtClean="0"/>
              <a:t> </a:t>
            </a:r>
            <a:r>
              <a:rPr lang="en-US" sz="2400" dirty="0" err="1" smtClean="0"/>
              <a:t>quy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)</a:t>
            </a:r>
          </a:p>
          <a:p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thách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: </a:t>
            </a:r>
            <a:r>
              <a:rPr lang="en-US" sz="2400" dirty="0" err="1" smtClean="0"/>
              <a:t>cơ</a:t>
            </a:r>
            <a:r>
              <a:rPr lang="en-US" sz="2400" dirty="0" smtClean="0"/>
              <a:t> </a:t>
            </a:r>
            <a:r>
              <a:rPr lang="en-US" sz="2400" dirty="0" err="1" smtClean="0"/>
              <a:t>hội</a:t>
            </a:r>
            <a:r>
              <a:rPr lang="en-US" sz="2400" dirty="0" smtClean="0"/>
              <a:t> </a:t>
            </a:r>
            <a:r>
              <a:rPr lang="en-US" sz="2400" dirty="0" err="1" smtClean="0"/>
              <a:t>mở</a:t>
            </a:r>
            <a:r>
              <a:rPr lang="en-US" sz="2400" dirty="0" smtClean="0"/>
              <a:t> </a:t>
            </a:r>
            <a:r>
              <a:rPr lang="en-US" sz="2400" dirty="0" err="1" smtClean="0"/>
              <a:t>rộng</a:t>
            </a:r>
            <a:r>
              <a:rPr lang="en-US" sz="2400" dirty="0" smtClean="0"/>
              <a:t> t</a:t>
            </a:r>
            <a:r>
              <a:rPr lang="vi-VN" sz="2400" dirty="0" smtClean="0"/>
              <a:t>hị 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thách</a:t>
            </a:r>
            <a:r>
              <a:rPr lang="en-US" sz="2400" dirty="0" smtClean="0"/>
              <a:t> </a:t>
            </a:r>
            <a:r>
              <a:rPr lang="en-US" sz="2400" dirty="0" err="1" smtClean="0"/>
              <a:t>thức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en-US" sz="2400" dirty="0" err="1" smtClean="0"/>
              <a:t>cạnh</a:t>
            </a:r>
            <a:r>
              <a:rPr lang="en-US" sz="2400" dirty="0" smtClean="0"/>
              <a:t> </a:t>
            </a:r>
            <a:r>
              <a:rPr lang="en-US" sz="2400" dirty="0" err="1" smtClean="0"/>
              <a:t>tranh</a:t>
            </a:r>
            <a:endParaRPr lang="en-US" sz="2400" dirty="0" smtClean="0"/>
          </a:p>
          <a:p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tham</a:t>
            </a:r>
            <a:r>
              <a:rPr lang="en-US" sz="2400" dirty="0" smtClean="0"/>
              <a:t> </a:t>
            </a:r>
            <a:r>
              <a:rPr lang="en-US" sz="2400" dirty="0" err="1" smtClean="0"/>
              <a:t>khảo</a:t>
            </a:r>
            <a:r>
              <a:rPr lang="en-US" sz="2400" dirty="0" smtClean="0"/>
              <a:t>/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hữu</a:t>
            </a:r>
            <a:r>
              <a:rPr lang="en-US" sz="2400" dirty="0" smtClean="0"/>
              <a:t> </a:t>
            </a:r>
            <a:r>
              <a:rPr lang="en-US" sz="2400" dirty="0" err="1" smtClean="0"/>
              <a:t>ích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doanh</a:t>
            </a:r>
            <a:r>
              <a:rPr lang="en-US" dirty="0" smtClean="0"/>
              <a:t> </a:t>
            </a:r>
            <a:r>
              <a:rPr lang="en-US" dirty="0" err="1" smtClean="0"/>
              <a:t>nghiệp</a:t>
            </a:r>
            <a:r>
              <a:rPr lang="en-US" dirty="0" smtClean="0"/>
              <a:t> </a:t>
            </a:r>
            <a:r>
              <a:rPr lang="en-US" dirty="0" err="1" smtClean="0"/>
              <a:t>cần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trong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FTA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843272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Nội</a:t>
            </a:r>
            <a:r>
              <a:rPr lang="en-US" sz="2400" dirty="0" smtClean="0"/>
              <a:t> dung </a:t>
            </a:r>
            <a:r>
              <a:rPr lang="en-US" sz="2400" dirty="0" err="1" smtClean="0"/>
              <a:t>Hiệp</a:t>
            </a:r>
            <a:r>
              <a:rPr lang="en-US" sz="2400" dirty="0" smtClean="0"/>
              <a:t> </a:t>
            </a:r>
            <a:r>
              <a:rPr lang="en-US" sz="2400" dirty="0" err="1" smtClean="0"/>
              <a:t>định</a:t>
            </a:r>
            <a:r>
              <a:rPr lang="en-US" sz="2400" dirty="0" smtClean="0"/>
              <a:t>: </a:t>
            </a:r>
            <a:r>
              <a:rPr lang="en-US" sz="2400" dirty="0" err="1" smtClean="0">
                <a:hlinkClick r:id="rId2" action="ppaction://hlinkfile"/>
              </a:rPr>
              <a:t>Noi</a:t>
            </a:r>
            <a:r>
              <a:rPr lang="en-US" sz="2400" dirty="0" smtClean="0">
                <a:hlinkClick r:id="rId2" action="ppaction://hlinkfile"/>
              </a:rPr>
              <a:t> dung tom tat</a:t>
            </a:r>
            <a:endParaRPr lang="en-US" sz="2400" dirty="0" smtClean="0"/>
          </a:p>
          <a:p>
            <a:r>
              <a:rPr lang="en-US" sz="2400" dirty="0" err="1" smtClean="0"/>
              <a:t>Văn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r>
              <a:rPr lang="en-US" sz="2400" dirty="0" smtClean="0"/>
              <a:t> </a:t>
            </a:r>
            <a:r>
              <a:rPr lang="en-US" sz="2400" dirty="0" err="1" smtClean="0"/>
              <a:t>thực</a:t>
            </a:r>
            <a:r>
              <a:rPr lang="en-US" sz="2400" dirty="0" smtClean="0"/>
              <a:t> </a:t>
            </a:r>
            <a:r>
              <a:rPr lang="en-US" sz="2400" dirty="0" err="1" smtClean="0"/>
              <a:t>thi</a:t>
            </a:r>
            <a:r>
              <a:rPr lang="en-US" sz="2400" dirty="0" smtClean="0"/>
              <a:t>: </a:t>
            </a:r>
            <a:r>
              <a:rPr lang="en-US" sz="2400" dirty="0" smtClean="0">
                <a:hlinkClick r:id="rId3" action="ppaction://hlinkfile"/>
              </a:rPr>
              <a:t>Thong </a:t>
            </a:r>
            <a:r>
              <a:rPr lang="en-US" sz="2400" dirty="0" err="1" smtClean="0">
                <a:hlinkClick r:id="rId3" action="ppaction://hlinkfile"/>
              </a:rPr>
              <a:t>tu</a:t>
            </a:r>
            <a:r>
              <a:rPr lang="en-US" sz="2400" dirty="0" smtClean="0">
                <a:hlinkClick r:id="rId3" action="ppaction://hlinkfile"/>
              </a:rPr>
              <a:t> so 21</a:t>
            </a:r>
            <a:endParaRPr lang="en-US" sz="2400" dirty="0" smtClean="0"/>
          </a:p>
          <a:p>
            <a:r>
              <a:rPr lang="en-US" sz="2400" dirty="0" err="1" smtClean="0"/>
              <a:t>Biểu</a:t>
            </a:r>
            <a:r>
              <a:rPr lang="en-US" sz="2400" dirty="0" smtClean="0"/>
              <a:t> </a:t>
            </a:r>
            <a:r>
              <a:rPr lang="en-US" sz="2400" dirty="0" err="1" smtClean="0"/>
              <a:t>thuế</a:t>
            </a:r>
            <a:r>
              <a:rPr lang="en-US" sz="2400" dirty="0" smtClean="0"/>
              <a:t> </a:t>
            </a:r>
            <a:r>
              <a:rPr lang="en-US" sz="2400" dirty="0" err="1" smtClean="0"/>
              <a:t>ưu</a:t>
            </a:r>
            <a:r>
              <a:rPr lang="en-US" sz="2400" dirty="0" smtClean="0"/>
              <a:t> </a:t>
            </a:r>
            <a:r>
              <a:rPr lang="en-US" sz="2400" dirty="0" err="1" smtClean="0"/>
              <a:t>đãi</a:t>
            </a:r>
            <a:r>
              <a:rPr lang="en-US" sz="2400" dirty="0" smtClean="0"/>
              <a:t>: </a:t>
            </a:r>
            <a:r>
              <a:rPr lang="en-US" sz="2400" dirty="0" err="1" smtClean="0">
                <a:hlinkClick r:id="rId4" action="ppaction://hlinkfile"/>
              </a:rPr>
              <a:t>Bieu</a:t>
            </a:r>
            <a:r>
              <a:rPr lang="en-US" sz="2400" dirty="0" smtClean="0">
                <a:hlinkClick r:id="rId4" action="ppaction://hlinkfile"/>
              </a:rPr>
              <a:t> </a:t>
            </a:r>
            <a:r>
              <a:rPr lang="en-US" sz="2400" dirty="0" err="1" smtClean="0">
                <a:hlinkClick r:id="rId4" action="ppaction://hlinkfile"/>
              </a:rPr>
              <a:t>thue</a:t>
            </a:r>
            <a:r>
              <a:rPr lang="en-US" sz="2400" dirty="0" smtClean="0">
                <a:hlinkClick r:id="rId4" action="ppaction://hlinkfile"/>
              </a:rPr>
              <a:t> </a:t>
            </a:r>
            <a:r>
              <a:rPr lang="en-US" sz="2400" dirty="0" err="1" smtClean="0">
                <a:hlinkClick r:id="rId4" action="ppaction://hlinkfile"/>
              </a:rPr>
              <a:t>uu</a:t>
            </a:r>
            <a:r>
              <a:rPr lang="en-US" sz="2400" dirty="0" smtClean="0">
                <a:hlinkClick r:id="rId4" action="ppaction://hlinkfile"/>
              </a:rPr>
              <a:t> </a:t>
            </a:r>
            <a:r>
              <a:rPr lang="en-US" sz="2400" dirty="0" err="1" smtClean="0">
                <a:hlinkClick r:id="rId4" action="ppaction://hlinkfile"/>
              </a:rPr>
              <a:t>dai</a:t>
            </a:r>
            <a:endParaRPr lang="en-US" sz="2400" dirty="0" smtClean="0"/>
          </a:p>
          <a:p>
            <a:r>
              <a:rPr lang="en-US" sz="2400" dirty="0" err="1" smtClean="0"/>
              <a:t>Xuất</a:t>
            </a:r>
            <a:r>
              <a:rPr lang="en-US" sz="2400" dirty="0" smtClean="0"/>
              <a:t> </a:t>
            </a:r>
            <a:r>
              <a:rPr lang="en-US" sz="2400" dirty="0" err="1" smtClean="0"/>
              <a:t>xứ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thủ</a:t>
            </a:r>
            <a:r>
              <a:rPr lang="en-US" sz="2400" dirty="0" smtClean="0"/>
              <a:t> </a:t>
            </a:r>
            <a:r>
              <a:rPr lang="en-US" sz="2400" dirty="0" err="1" smtClean="0"/>
              <a:t>tục</a:t>
            </a:r>
            <a:r>
              <a:rPr lang="en-US" sz="2400" dirty="0" smtClean="0"/>
              <a:t> </a:t>
            </a:r>
            <a:r>
              <a:rPr lang="en-US" sz="2400" dirty="0" err="1" smtClean="0"/>
              <a:t>hải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: </a:t>
            </a:r>
            <a:r>
              <a:rPr lang="nl-NL" sz="2400" i="1" dirty="0" smtClean="0"/>
              <a:t>Giấy chứng nhận xuất xứ hàng hóa Việt Nam-Nhật Bản (viết tắt là C/O Mẫu JV  </a:t>
            </a:r>
            <a:r>
              <a:rPr lang="nl-NL" sz="2400" dirty="0" smtClean="0"/>
              <a:t>(</a:t>
            </a:r>
            <a:r>
              <a:rPr lang="nl-NL" sz="2400" dirty="0" smtClean="0">
                <a:hlinkClick r:id="rId5" action="ppaction://hlinkfile"/>
              </a:rPr>
              <a:t>Thong tu 10 </a:t>
            </a:r>
            <a:r>
              <a:rPr lang="nl-NL" sz="2400" dirty="0" smtClean="0"/>
              <a:t>va </a:t>
            </a:r>
            <a:r>
              <a:rPr lang="nl-NL" sz="2400" dirty="0" smtClean="0">
                <a:hlinkClick r:id="rId6" action="ppaction://hlinkfile"/>
              </a:rPr>
              <a:t>Phu luc 1.12</a:t>
            </a:r>
            <a:r>
              <a:rPr lang="nl-NL" sz="2400" dirty="0" smtClean="0"/>
              <a:t>)</a:t>
            </a:r>
            <a:endParaRPr lang="en-US" sz="2400" dirty="0" smtClean="0"/>
          </a:p>
          <a:p>
            <a:r>
              <a:rPr lang="en-US" sz="2400" dirty="0" err="1" smtClean="0"/>
              <a:t>Thông</a:t>
            </a:r>
            <a:r>
              <a:rPr lang="en-US" sz="2400" dirty="0" smtClean="0"/>
              <a:t> tin </a:t>
            </a:r>
            <a:r>
              <a:rPr lang="en-US" sz="2400" dirty="0" err="1" smtClean="0"/>
              <a:t>thị</a:t>
            </a:r>
            <a:r>
              <a:rPr lang="en-US" sz="2400" dirty="0" smtClean="0"/>
              <a:t> </a:t>
            </a:r>
            <a:r>
              <a:rPr lang="en-US" sz="2400" dirty="0" err="1" smtClean="0"/>
              <a:t>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Nhật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r>
              <a:rPr lang="en-US" sz="2400" dirty="0" smtClean="0"/>
              <a:t>: </a:t>
            </a:r>
            <a:r>
              <a:rPr lang="en-US" sz="2400" dirty="0" err="1" smtClean="0">
                <a:hlinkClick r:id="rId7" action="ppaction://hlinkfile"/>
              </a:rPr>
              <a:t>Thi</a:t>
            </a:r>
            <a:r>
              <a:rPr lang="en-US" sz="2400" dirty="0" smtClean="0">
                <a:hlinkClick r:id="rId7" action="ppaction://hlinkfile"/>
              </a:rPr>
              <a:t> </a:t>
            </a:r>
            <a:r>
              <a:rPr lang="en-US" sz="2400" dirty="0" err="1" smtClean="0">
                <a:hlinkClick r:id="rId7" action="ppaction://hlinkfile"/>
              </a:rPr>
              <a:t>truong</a:t>
            </a:r>
            <a:r>
              <a:rPr lang="en-US" sz="2400" dirty="0" smtClean="0">
                <a:hlinkClick r:id="rId7" action="ppaction://hlinkfile"/>
              </a:rPr>
              <a:t> </a:t>
            </a:r>
            <a:r>
              <a:rPr lang="en-US" sz="2400" dirty="0" err="1" smtClean="0">
                <a:hlinkClick r:id="rId7" action="ppaction://hlinkfile"/>
              </a:rPr>
              <a:t>Nhat</a:t>
            </a:r>
            <a:r>
              <a:rPr lang="en-US" sz="2400" dirty="0" smtClean="0">
                <a:hlinkClick r:id="rId7" action="ppaction://hlinkfile"/>
              </a:rPr>
              <a:t> Ban</a:t>
            </a:r>
            <a:endParaRPr lang="en-US" sz="2400" dirty="0" smtClean="0"/>
          </a:p>
          <a:p>
            <a:r>
              <a:rPr lang="en-US" sz="2400" dirty="0" err="1" smtClean="0"/>
              <a:t>Các</a:t>
            </a:r>
            <a:r>
              <a:rPr lang="en-US" sz="2400" dirty="0" smtClean="0"/>
              <a:t> cam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khác</a:t>
            </a:r>
            <a:r>
              <a:rPr lang="en-US" sz="2400" dirty="0" smtClean="0"/>
              <a:t> </a:t>
            </a:r>
            <a:r>
              <a:rPr lang="en-US" sz="2400" dirty="0" err="1" smtClean="0"/>
              <a:t>về</a:t>
            </a:r>
            <a:r>
              <a:rPr lang="en-US" sz="2400" dirty="0" smtClean="0"/>
              <a:t> </a:t>
            </a:r>
            <a:r>
              <a:rPr lang="vi-VN" sz="2400" dirty="0" smtClean="0"/>
              <a:t>đầu tư</a:t>
            </a:r>
            <a:r>
              <a:rPr lang="en-US" sz="2400" dirty="0" smtClean="0"/>
              <a:t>, </a:t>
            </a:r>
            <a:r>
              <a:rPr lang="en-US" sz="2400" dirty="0" err="1" smtClean="0"/>
              <a:t>mở</a:t>
            </a:r>
            <a:r>
              <a:rPr lang="en-US" sz="2400" dirty="0" smtClean="0"/>
              <a:t> </a:t>
            </a:r>
            <a:r>
              <a:rPr lang="en-US" sz="2400" dirty="0" err="1" smtClean="0"/>
              <a:t>cửa</a:t>
            </a:r>
            <a:r>
              <a:rPr lang="en-US" sz="2400" dirty="0" smtClean="0"/>
              <a:t> t</a:t>
            </a:r>
            <a:r>
              <a:rPr lang="vi-VN" sz="2400" dirty="0" smtClean="0"/>
              <a:t>hị trường</a:t>
            </a:r>
            <a:r>
              <a:rPr lang="en-US" sz="2400" dirty="0" smtClean="0"/>
              <a:t> </a:t>
            </a:r>
            <a:r>
              <a:rPr lang="en-US" sz="2400" dirty="0" err="1" smtClean="0"/>
              <a:t>dịch</a:t>
            </a:r>
            <a:r>
              <a:rPr lang="en-US" sz="2400" dirty="0" smtClean="0"/>
              <a:t> </a:t>
            </a:r>
            <a:r>
              <a:rPr lang="en-US" sz="2400" dirty="0" err="1" smtClean="0"/>
              <a:t>vụ</a:t>
            </a:r>
            <a:r>
              <a:rPr lang="en-US" sz="2400" dirty="0" smtClean="0"/>
              <a:t>, l</a:t>
            </a:r>
            <a:r>
              <a:rPr lang="vi-VN" sz="2400" dirty="0" smtClean="0"/>
              <a:t>ao động</a:t>
            </a:r>
            <a:r>
              <a:rPr lang="en-US" sz="2400" dirty="0" smtClean="0"/>
              <a:t>, …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tài</a:t>
            </a:r>
            <a:r>
              <a:rPr lang="en-US" sz="2400" dirty="0" smtClean="0"/>
              <a:t> </a:t>
            </a:r>
            <a:r>
              <a:rPr lang="en-US" sz="2400" dirty="0" err="1" smtClean="0"/>
              <a:t>liệu</a:t>
            </a:r>
            <a:r>
              <a:rPr lang="en-US" sz="2400" dirty="0" smtClean="0"/>
              <a:t> </a:t>
            </a:r>
            <a:r>
              <a:rPr lang="en-US" sz="2400" dirty="0" err="1" smtClean="0"/>
              <a:t>tham</a:t>
            </a:r>
            <a:r>
              <a:rPr lang="en-US" sz="2400" dirty="0" smtClean="0"/>
              <a:t> </a:t>
            </a:r>
            <a:r>
              <a:rPr lang="en-US" sz="2400" dirty="0" err="1" smtClean="0"/>
              <a:t>khảo</a:t>
            </a:r>
            <a:r>
              <a:rPr lang="en-US" sz="2400" dirty="0" smtClean="0"/>
              <a:t>: </a:t>
            </a:r>
            <a:r>
              <a:rPr lang="en-US" sz="2400" dirty="0" smtClean="0">
                <a:hlinkClick r:id="rId8" action="ppaction://hlinkfile"/>
              </a:rPr>
              <a:t>Tai lieu </a:t>
            </a:r>
            <a:r>
              <a:rPr lang="en-US" sz="2400" dirty="0" err="1" smtClean="0">
                <a:hlinkClick r:id="rId8" action="ppaction://hlinkfile"/>
              </a:rPr>
              <a:t>tham</a:t>
            </a:r>
            <a:r>
              <a:rPr lang="en-US" sz="2400" dirty="0" smtClean="0">
                <a:hlinkClick r:id="rId8" action="ppaction://hlinkfile"/>
              </a:rPr>
              <a:t> </a:t>
            </a:r>
            <a:r>
              <a:rPr lang="en-US" sz="2400" dirty="0" err="1" smtClean="0">
                <a:hlinkClick r:id="rId8" action="ppaction://hlinkfile"/>
              </a:rPr>
              <a:t>khao</a:t>
            </a:r>
            <a:endParaRPr lang="en-US" sz="2400" dirty="0" smtClean="0"/>
          </a:p>
          <a:p>
            <a:r>
              <a:rPr lang="en-US" sz="2400" dirty="0" err="1" smtClean="0"/>
              <a:t>Địa</a:t>
            </a:r>
            <a:r>
              <a:rPr lang="en-US" sz="2400" dirty="0" smtClean="0"/>
              <a:t> </a:t>
            </a:r>
            <a:r>
              <a:rPr lang="en-US" sz="2400" dirty="0" err="1" smtClean="0"/>
              <a:t>chỉ</a:t>
            </a:r>
            <a:r>
              <a:rPr lang="en-US" sz="2400" dirty="0" smtClean="0"/>
              <a:t> </a:t>
            </a:r>
            <a:r>
              <a:rPr lang="en-US" sz="2400" dirty="0" err="1" smtClean="0"/>
              <a:t>liên</a:t>
            </a:r>
            <a:r>
              <a:rPr lang="en-US" sz="2400" dirty="0" smtClean="0"/>
              <a:t> </a:t>
            </a:r>
            <a:r>
              <a:rPr lang="en-US" sz="2400" dirty="0" err="1" smtClean="0"/>
              <a:t>hệ</a:t>
            </a:r>
            <a:r>
              <a:rPr lang="en-US" sz="2400" dirty="0" smtClean="0"/>
              <a:t> </a:t>
            </a:r>
            <a:r>
              <a:rPr lang="en-US" sz="2400" dirty="0" err="1" smtClean="0"/>
              <a:t>hữu</a:t>
            </a:r>
            <a:r>
              <a:rPr lang="en-US" sz="2400" dirty="0" smtClean="0"/>
              <a:t> </a:t>
            </a:r>
            <a:r>
              <a:rPr lang="en-US" sz="2400" dirty="0" err="1" smtClean="0"/>
              <a:t>ích</a:t>
            </a:r>
            <a:r>
              <a:rPr lang="en-US" sz="2400" dirty="0" smtClean="0"/>
              <a:t>: </a:t>
            </a:r>
            <a:r>
              <a:rPr lang="en-US" sz="2400" dirty="0" err="1" smtClean="0"/>
              <a:t>Trung</a:t>
            </a:r>
            <a:r>
              <a:rPr lang="en-US" sz="2400" dirty="0" smtClean="0"/>
              <a:t> </a:t>
            </a:r>
            <a:r>
              <a:rPr lang="en-US" sz="2400" dirty="0" err="1" smtClean="0"/>
              <a:t>tâm</a:t>
            </a:r>
            <a:r>
              <a:rPr lang="en-US" sz="2400" dirty="0" smtClean="0"/>
              <a:t> WTO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phố</a:t>
            </a:r>
            <a:r>
              <a:rPr lang="en-US" sz="2400" dirty="0" smtClean="0"/>
              <a:t>, </a:t>
            </a:r>
            <a:r>
              <a:rPr lang="en-US" sz="2400" dirty="0" err="1" smtClean="0"/>
              <a:t>Cục</a:t>
            </a:r>
            <a:r>
              <a:rPr lang="en-US" sz="2400" dirty="0" smtClean="0"/>
              <a:t> </a:t>
            </a:r>
            <a:r>
              <a:rPr lang="en-US" sz="2400" dirty="0" err="1" smtClean="0"/>
              <a:t>Hải</a:t>
            </a:r>
            <a:r>
              <a:rPr lang="en-US" sz="2400" dirty="0" smtClean="0"/>
              <a:t> </a:t>
            </a:r>
            <a:r>
              <a:rPr lang="en-US" sz="2400" dirty="0" err="1" smtClean="0"/>
              <a:t>Quan</a:t>
            </a:r>
            <a:r>
              <a:rPr lang="en-US" sz="2400" dirty="0" smtClean="0"/>
              <a:t>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phố</a:t>
            </a:r>
            <a:r>
              <a:rPr lang="en-US" sz="2400" dirty="0" smtClean="0"/>
              <a:t>, </a:t>
            </a:r>
            <a:r>
              <a:rPr lang="en-US" sz="2400" dirty="0" err="1" smtClean="0"/>
              <a:t>Tổng</a:t>
            </a:r>
            <a:r>
              <a:rPr lang="en-US" sz="2400" dirty="0" smtClean="0"/>
              <a:t> </a:t>
            </a:r>
            <a:r>
              <a:rPr lang="en-US" sz="2400" dirty="0" err="1" smtClean="0"/>
              <a:t>Lãnh</a:t>
            </a:r>
            <a:r>
              <a:rPr lang="en-US" sz="2400" dirty="0" smtClean="0"/>
              <a:t> </a:t>
            </a:r>
            <a:r>
              <a:rPr lang="en-US" sz="2400" dirty="0" err="1" smtClean="0"/>
              <a:t>sự</a:t>
            </a:r>
            <a:r>
              <a:rPr lang="en-US" sz="2400" dirty="0" smtClean="0"/>
              <a:t> </a:t>
            </a:r>
            <a:r>
              <a:rPr lang="en-US" sz="2400" dirty="0" err="1" smtClean="0"/>
              <a:t>Nhật</a:t>
            </a:r>
            <a:r>
              <a:rPr lang="en-US" sz="2400" dirty="0" smtClean="0"/>
              <a:t> </a:t>
            </a:r>
            <a:r>
              <a:rPr lang="en-US" sz="2400" dirty="0" err="1" smtClean="0"/>
              <a:t>Bản</a:t>
            </a:r>
            <a:r>
              <a:rPr lang="en-US" sz="2400" dirty="0" smtClean="0"/>
              <a:t>,…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err="1" smtClean="0"/>
              <a:t>Hiệp</a:t>
            </a:r>
            <a:r>
              <a:rPr lang="en-US" sz="3600" dirty="0" smtClean="0"/>
              <a:t> </a:t>
            </a:r>
            <a:r>
              <a:rPr lang="en-US" sz="3600" dirty="0" err="1" smtClean="0"/>
              <a:t>định</a:t>
            </a:r>
            <a:r>
              <a:rPr lang="en-US" sz="3600" dirty="0" smtClean="0"/>
              <a:t> </a:t>
            </a:r>
            <a:r>
              <a:rPr lang="en-US" sz="3600" dirty="0" err="1" smtClean="0"/>
              <a:t>Đối</a:t>
            </a:r>
            <a:r>
              <a:rPr lang="en-US" sz="3600" dirty="0" smtClean="0"/>
              <a:t> </a:t>
            </a:r>
            <a:r>
              <a:rPr lang="en-US" sz="3600" dirty="0" err="1" smtClean="0"/>
              <a:t>tác</a:t>
            </a:r>
            <a:r>
              <a:rPr lang="en-US" sz="3600" dirty="0" smtClean="0"/>
              <a:t> </a:t>
            </a:r>
            <a:r>
              <a:rPr lang="en-US" sz="3600" dirty="0" err="1" smtClean="0"/>
              <a:t>toàn</a:t>
            </a:r>
            <a:r>
              <a:rPr lang="en-US" sz="3600" dirty="0" smtClean="0"/>
              <a:t> </a:t>
            </a:r>
            <a:r>
              <a:rPr lang="en-US" sz="3600" dirty="0" err="1" smtClean="0"/>
              <a:t>diện</a:t>
            </a:r>
            <a:r>
              <a:rPr lang="en-US" sz="3600" dirty="0" smtClean="0"/>
              <a:t> </a:t>
            </a:r>
            <a:r>
              <a:rPr lang="en-US" sz="3600" dirty="0" err="1" smtClean="0"/>
              <a:t>Việt</a:t>
            </a:r>
            <a:r>
              <a:rPr lang="en-US" sz="3600" dirty="0" smtClean="0"/>
              <a:t> Nam – </a:t>
            </a:r>
            <a:r>
              <a:rPr lang="en-US" sz="3600" dirty="0" err="1" smtClean="0"/>
              <a:t>Nhật</a:t>
            </a:r>
            <a:r>
              <a:rPr lang="en-US" sz="3600" dirty="0" smtClean="0"/>
              <a:t> </a:t>
            </a:r>
            <a:r>
              <a:rPr lang="en-US" sz="3600" dirty="0" err="1" smtClean="0"/>
              <a:t>Bản</a:t>
            </a:r>
            <a:r>
              <a:rPr lang="en-US" sz="3600" dirty="0" smtClean="0"/>
              <a:t> </a:t>
            </a:r>
            <a:r>
              <a:rPr lang="en-US" sz="3600" i="1" dirty="0" smtClean="0"/>
              <a:t>(</a:t>
            </a:r>
            <a:r>
              <a:rPr lang="en-US" sz="3600" i="1" dirty="0" err="1" smtClean="0"/>
              <a:t>ví</a:t>
            </a:r>
            <a:r>
              <a:rPr lang="en-US" sz="3600" i="1" dirty="0" smtClean="0"/>
              <a:t> </a:t>
            </a:r>
            <a:r>
              <a:rPr lang="en-US" sz="3600" i="1" dirty="0" err="1" smtClean="0"/>
              <a:t>dụ</a:t>
            </a:r>
            <a:r>
              <a:rPr lang="en-US" sz="3600" i="1" dirty="0" smtClean="0"/>
              <a:t>)</a:t>
            </a:r>
            <a:endParaRPr lang="en-US" sz="3600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762000" y="274638"/>
            <a:ext cx="7924800" cy="944562"/>
          </a:xfrm>
        </p:spPr>
        <p:txBody>
          <a:bodyPr>
            <a:normAutofit fontScale="90000"/>
          </a:bodyPr>
          <a:lstStyle/>
          <a:p>
            <a:r>
              <a:rPr lang="en-US" sz="3800" dirty="0" err="1" smtClean="0"/>
              <a:t>Một</a:t>
            </a:r>
            <a:r>
              <a:rPr lang="en-US" sz="3800" dirty="0" smtClean="0"/>
              <a:t> </a:t>
            </a:r>
            <a:r>
              <a:rPr lang="en-US" sz="3800" dirty="0" err="1" smtClean="0"/>
              <a:t>số</a:t>
            </a:r>
            <a:r>
              <a:rPr lang="en-US" sz="3800" dirty="0" smtClean="0"/>
              <a:t> </a:t>
            </a:r>
            <a:r>
              <a:rPr lang="en-US" sz="3800" dirty="0" err="1" smtClean="0"/>
              <a:t>khuyến</a:t>
            </a:r>
            <a:r>
              <a:rPr lang="en-US" sz="3800" dirty="0" smtClean="0"/>
              <a:t> </a:t>
            </a:r>
            <a:r>
              <a:rPr lang="en-US" sz="3800" dirty="0" err="1" smtClean="0"/>
              <a:t>nghị</a:t>
            </a:r>
            <a:r>
              <a:rPr lang="en-US" sz="3800" dirty="0" smtClean="0"/>
              <a:t> </a:t>
            </a:r>
            <a:r>
              <a:rPr lang="en-US" sz="3800" dirty="0" err="1" smtClean="0"/>
              <a:t>với</a:t>
            </a:r>
            <a:r>
              <a:rPr lang="en-US" sz="3800" dirty="0" smtClean="0"/>
              <a:t> </a:t>
            </a:r>
            <a:r>
              <a:rPr lang="en-US" sz="3800" dirty="0" err="1" smtClean="0"/>
              <a:t>doanh</a:t>
            </a:r>
            <a:r>
              <a:rPr lang="en-US" sz="3800" dirty="0" smtClean="0"/>
              <a:t> </a:t>
            </a:r>
            <a:r>
              <a:rPr lang="en-US" sz="3800" dirty="0" err="1" smtClean="0"/>
              <a:t>nghiệp</a:t>
            </a:r>
            <a:r>
              <a:rPr lang="en-US" sz="3800" dirty="0" smtClean="0"/>
              <a:t> </a:t>
            </a:r>
            <a:r>
              <a:rPr lang="en-US" sz="3800" dirty="0" err="1" smtClean="0"/>
              <a:t>để</a:t>
            </a:r>
            <a:r>
              <a:rPr lang="en-US" sz="3800" dirty="0" smtClean="0"/>
              <a:t> </a:t>
            </a:r>
            <a:r>
              <a:rPr lang="en-US" sz="3800" dirty="0" err="1" smtClean="0"/>
              <a:t>tận</a:t>
            </a:r>
            <a:r>
              <a:rPr lang="en-US" sz="3800" dirty="0" smtClean="0"/>
              <a:t> </a:t>
            </a:r>
            <a:r>
              <a:rPr lang="en-US" sz="3800" dirty="0" err="1" smtClean="0"/>
              <a:t>dụng</a:t>
            </a:r>
            <a:r>
              <a:rPr lang="en-US" sz="3800" dirty="0" smtClean="0"/>
              <a:t> </a:t>
            </a:r>
            <a:r>
              <a:rPr lang="en-US" sz="3800" dirty="0" err="1" smtClean="0"/>
              <a:t>cơ</a:t>
            </a:r>
            <a:r>
              <a:rPr lang="en-US" sz="3800" dirty="0" smtClean="0"/>
              <a:t> </a:t>
            </a:r>
            <a:r>
              <a:rPr lang="en-US" sz="3800" dirty="0" err="1" smtClean="0"/>
              <a:t>hội</a:t>
            </a:r>
            <a:r>
              <a:rPr lang="en-US" sz="3800" dirty="0" smtClean="0"/>
              <a:t> </a:t>
            </a:r>
            <a:r>
              <a:rPr lang="en-US" sz="3800" dirty="0" err="1" smtClean="0"/>
              <a:t>FTA</a:t>
            </a:r>
            <a:endParaRPr lang="en-US" sz="3800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47800"/>
            <a:ext cx="8153400" cy="5029200"/>
          </a:xfrm>
        </p:spPr>
        <p:txBody>
          <a:bodyPr>
            <a:normAutofit fontScale="92500"/>
          </a:bodyPr>
          <a:lstStyle/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Nắm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bắt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kịp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hiểu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Nam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ký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v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ăn bản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triển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khai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Nếu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hàng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khẩu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vào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nắm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rõ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để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tận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ưu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30%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xuất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khẩu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tận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dụng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được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ưu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đãi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từ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Theo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dõi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nắm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bắt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tin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đàm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Việt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Nam – EU,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RCEP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,…);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Tích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cực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đóng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góp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ý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kiến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phủ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vấn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indent="-514350" fontAlgn="auto">
              <a:spcBef>
                <a:spcPts val="580"/>
              </a:spcBef>
              <a:spcAft>
                <a:spcPts val="0"/>
              </a:spcAft>
              <a:buSzPct val="90000"/>
              <a:buFont typeface="+mj-lt"/>
              <a:buAutoNum type="arabicPeriod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Tìm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kiếm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điều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chỉnh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hướng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về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t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hị trường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sản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phẩm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phát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sinh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khi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mới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48640" lvl="1" fontAlgn="auto">
              <a:spcBef>
                <a:spcPts val="37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vi-VN" dirty="0" smtClean="0">
                <a:latin typeface="Arial" pitchFamily="34" charset="0"/>
                <a:cs typeface="Arial" pitchFamily="34" charset="0"/>
              </a:rPr>
              <a:t>đầu tư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đón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đầu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FTA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mới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ví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dụ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nghiệp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dệt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may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định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TPP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274320" indent="-274320" algn="ctr" fontAlgn="auto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92BCEE-3F00-4D32-B726-CAD24A7AA1FD}" type="slidenum">
              <a:rPr lang="en-US"/>
              <a:pPr>
                <a:defRPr/>
              </a:pPr>
              <a:t>63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867400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580"/>
              </a:spcBef>
              <a:buSzPct val="90000"/>
              <a:buFont typeface="+mj-lt"/>
              <a:buAutoNum type="arabicPeriod" startAt="3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Cải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thiện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từng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bước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chuẩn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mực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h</a:t>
            </a:r>
            <a:r>
              <a:rPr lang="vi-VN" b="1" dirty="0" smtClean="0">
                <a:latin typeface="Arial" pitchFamily="34" charset="0"/>
                <a:cs typeface="Arial" pitchFamily="34" charset="0"/>
              </a:rPr>
              <a:t>oạt động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doanh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Chuyển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thói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đình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tắc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OECD)</a:t>
            </a: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Ghi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chép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chứng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đầy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ao 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điều kiện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ao động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SA8000</a:t>
            </a: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Môi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bảo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m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ôi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Sở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hữu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trí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tuệ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bỏ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thói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copy,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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tạo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trị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riêng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phát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triển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bền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vững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quản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tiên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(ISO)</a:t>
            </a:r>
          </a:p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giành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hị trường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64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32943" indent="-288925">
              <a:spcBef>
                <a:spcPts val="580"/>
              </a:spcBef>
              <a:buSzPct val="90000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Nên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có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tầm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nhìn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dài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hạn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cảnh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HNKTQT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không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thể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đảo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ngược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432943" indent="-288925">
              <a:spcBef>
                <a:spcPts val="580"/>
              </a:spcBef>
              <a:buSzPct val="90000"/>
              <a:buNone/>
              <a:defRPr/>
            </a:pPr>
            <a:r>
              <a:rPr lang="en-US" sz="24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  <a:sym typeface="Wingdings" pitchFamily="2" charset="2"/>
              </a:rPr>
              <a:t>Lưu</a:t>
            </a:r>
            <a:r>
              <a:rPr lang="en-US" sz="2400" b="1" dirty="0" smtClean="0">
                <a:latin typeface="Arial" pitchFamily="34" charset="0"/>
                <a:cs typeface="Arial" pitchFamily="34" charset="0"/>
                <a:sym typeface="Wingdings" pitchFamily="2" charset="2"/>
              </a:rPr>
              <a:t> ý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bản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chất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là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vấn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đề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cạnh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tranh</a:t>
            </a: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spcBef>
                <a:spcPts val="580"/>
              </a:spcBef>
              <a:buSzPct val="90000"/>
              <a:defRPr/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514350" indent="-514350">
              <a:spcBef>
                <a:spcPts val="580"/>
              </a:spcBef>
              <a:buSzPct val="90000"/>
              <a:buFont typeface="+mj-lt"/>
              <a:buAutoNum type="arabicPeriod" startAt="4"/>
              <a:defRPr/>
            </a:pPr>
            <a:r>
              <a:rPr lang="en-US" b="1" dirty="0" err="1" smtClean="0">
                <a:latin typeface="Arial" pitchFamily="34" charset="0"/>
                <a:cs typeface="Arial" pitchFamily="34" charset="0"/>
              </a:rPr>
              <a:t>Liên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kết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phối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dựng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thói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quen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phối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hợp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trong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kinh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doanh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;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Tạo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mối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quan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hệ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lâu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bền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uy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tín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với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đối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tác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Tham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gia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và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yêu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cầu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nâng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cao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vai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trò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Hiệp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/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ngành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nghề</a:t>
            </a: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65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điểm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yếu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Kỹ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ngữ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tuyển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cạnh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hị 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l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ao 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chuyên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môn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thêm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96962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 </a:t>
            </a:r>
            <a:r>
              <a:rPr lang="en-US" dirty="0" err="1" smtClean="0"/>
              <a:t>vấn</a:t>
            </a:r>
            <a:r>
              <a:rPr lang="en-US" dirty="0" smtClean="0"/>
              <a:t> </a:t>
            </a:r>
            <a:r>
              <a:rPr lang="en-US" dirty="0" err="1" smtClean="0"/>
              <a:t>đề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ý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endParaRPr 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sz="4400" b="1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Xin</a:t>
            </a:r>
            <a:r>
              <a:rPr lang="en-US" sz="44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cảm</a:t>
            </a:r>
            <a:r>
              <a:rPr lang="en-US" sz="44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400" b="1" i="1" dirty="0" err="1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ơn</a:t>
            </a:r>
            <a:r>
              <a:rPr lang="en-US" sz="44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4000" b="1" i="1" dirty="0" smtClean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2400" i="1" u="sng" dirty="0" err="1" smtClean="0">
                <a:latin typeface="Arial" pitchFamily="34" charset="0"/>
                <a:cs typeface="Arial" pitchFamily="34" charset="0"/>
              </a:rPr>
              <a:t>Liên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i="1" u="sng" dirty="0" err="1" smtClean="0">
                <a:latin typeface="Arial" pitchFamily="34" charset="0"/>
                <a:cs typeface="Arial" pitchFamily="34" charset="0"/>
              </a:rPr>
              <a:t>hệ</a:t>
            </a:r>
            <a:r>
              <a:rPr lang="en-US" sz="2400" i="1" u="sng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buNone/>
            </a:pP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Trung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tâm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Hỗ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trợ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hội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nhập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WTO </a:t>
            </a:r>
            <a:r>
              <a:rPr lang="en-US" sz="2400" b="1" dirty="0" err="1" smtClean="0">
                <a:latin typeface="Arial" pitchFamily="34" charset="0"/>
                <a:cs typeface="Arial" pitchFamily="34" charset="0"/>
              </a:rPr>
              <a:t>của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TP.HCM </a:t>
            </a:r>
          </a:p>
          <a:p>
            <a:pPr>
              <a:buNone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Địa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chỉ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149 Pasteur, Q.3, TP.HCM </a:t>
            </a:r>
          </a:p>
          <a:p>
            <a:pPr>
              <a:buNone/>
            </a:pPr>
            <a:r>
              <a:rPr lang="en-US" sz="2400" dirty="0" err="1" smtClean="0">
                <a:latin typeface="Arial" pitchFamily="34" charset="0"/>
                <a:cs typeface="Arial" pitchFamily="34" charset="0"/>
              </a:rPr>
              <a:t>ĐT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 08-38205051 -  0903760405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Email: hcc@wto.org.vn </a:t>
            </a:r>
          </a:p>
          <a:p>
            <a:pPr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Website: http://www.hoinhap.org.vn</a:t>
            </a:r>
            <a:endParaRPr 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67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28600"/>
            <a:ext cx="7620000" cy="762000"/>
          </a:xfrm>
        </p:spPr>
        <p:txBody>
          <a:bodyPr>
            <a:normAutofit/>
          </a:bodyPr>
          <a:lstStyle/>
          <a:p>
            <a:r>
              <a:rPr lang="en-US" sz="3600" b="1" dirty="0" err="1" smtClean="0"/>
              <a:t>Khu</a:t>
            </a:r>
            <a:r>
              <a:rPr lang="en-US" sz="3600" b="1" dirty="0" smtClean="0"/>
              <a:t> </a:t>
            </a:r>
            <a:r>
              <a:rPr lang="en-US" sz="3600" b="1" dirty="0" err="1" smtClean="0"/>
              <a:t>vực</a:t>
            </a:r>
            <a:r>
              <a:rPr lang="en-US" sz="3600" b="1" dirty="0" smtClean="0"/>
              <a:t>: </a:t>
            </a:r>
            <a:r>
              <a:rPr lang="en-US" b="1" dirty="0" smtClean="0"/>
              <a:t>ASEAN</a:t>
            </a:r>
            <a:endParaRPr lang="en-US" b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7" name="Content Placeholder 6" descr="5. asean member states map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3000" y="990600"/>
            <a:ext cx="69342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ASEAN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72000"/>
          </a:xfrm>
        </p:spPr>
        <p:txBody>
          <a:bodyPr>
            <a:normAutofit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coi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khá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639,3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GDP 2.400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USD (2013)</a:t>
            </a:r>
          </a:p>
          <a:p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do t</a:t>
            </a:r>
            <a:r>
              <a:rPr lang="vi-VN" i="1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vấn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nổi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AFTA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giảm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2015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thuế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0%,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CVLM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ân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hạn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7%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2018</a:t>
            </a:r>
          </a:p>
          <a:p>
            <a:pPr lvl="1"/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sz="2400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ASEAN”,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hải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do t</a:t>
            </a:r>
            <a:r>
              <a:rPr lang="vi-VN" i="1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ngoại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err="1" smtClean="0"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ASEAN+: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ASEAN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Nhật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Australia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New Zealand</a:t>
            </a:r>
          </a:p>
        </p:txBody>
      </p:sp>
      <p:pic>
        <p:nvPicPr>
          <p:cNvPr id="4" name="Picture 3" descr="http://datafile.chinhphu.vn/files/dlt/2010/08/asean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0"/>
            <a:ext cx="17526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A7B65-0B10-4097-964B-31B700271CD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00400" y="704088"/>
            <a:ext cx="5486400" cy="438912"/>
          </a:xfrm>
        </p:spPr>
        <p:txBody>
          <a:bodyPr>
            <a:noAutofit/>
          </a:bodyPr>
          <a:lstStyle/>
          <a:p>
            <a:r>
              <a:rPr lang="en-US" sz="3600" b="0" dirty="0" err="1" smtClean="0"/>
              <a:t>Thể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chế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kinh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tế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đa</a:t>
            </a:r>
            <a:r>
              <a:rPr lang="en-US" sz="3600" b="0" dirty="0" smtClean="0"/>
              <a:t> </a:t>
            </a:r>
            <a:r>
              <a:rPr lang="en-US" sz="3600" b="0" dirty="0" err="1" smtClean="0"/>
              <a:t>phương</a:t>
            </a:r>
            <a:r>
              <a:rPr lang="en-US" sz="3600" b="0" dirty="0" smtClean="0"/>
              <a:t> - WTO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447800"/>
            <a:ext cx="8458200" cy="49530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WTO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nhất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160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chiếm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96,4%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96,7% GDP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hướng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bằng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Doha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do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lĩnh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phi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nông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dịch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vụ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ích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lvl="1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Hiệp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hương 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ký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Bali (12/2013)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khả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1000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tỷ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USD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n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hưng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ngại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E0A584-4230-4106-97FF-61FDC9B6FAB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9" name="Picture 8" descr="https://encrypted-tbn0.gstatic.com/images?q=tbn:ANd9GcTnc5089H_UIRrxBCyFNyHBaMRXGW8LZognMbvV9n3qn0ma76aF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2819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12041</TotalTime>
  <Words>6299</Words>
  <Application>Microsoft Office PowerPoint</Application>
  <PresentationFormat>On-screen Show (4:3)</PresentationFormat>
  <Paragraphs>1000</Paragraphs>
  <Slides>67</Slides>
  <Notes>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69" baseType="lpstr">
      <vt:lpstr>Concourse</vt:lpstr>
      <vt:lpstr>Document</vt:lpstr>
      <vt:lpstr>MỘT SỐ VẤN ĐỀ THỰC TIỄN  VỀ HỘI NHẬP KINH TẾ QUỐC TẾ  HIỆN NAY</vt:lpstr>
      <vt:lpstr>Nội dung</vt:lpstr>
      <vt:lpstr>Tổng quan các Hiệp định và  thể chế Việt Nam tham gia</vt:lpstr>
      <vt:lpstr>Quá trình HNKTQT của Việt Nam </vt:lpstr>
      <vt:lpstr>Các cấp độ HNKTQT </vt:lpstr>
      <vt:lpstr>Các hiệp định song phương  (PTA và FTA)</vt:lpstr>
      <vt:lpstr>Khu vực: ASEAN</vt:lpstr>
      <vt:lpstr>ASEAN</vt:lpstr>
      <vt:lpstr>Thể chế kinh tế đa phương - WTO</vt:lpstr>
      <vt:lpstr>Slide 10</vt:lpstr>
      <vt:lpstr>Slide 11</vt:lpstr>
      <vt:lpstr>Slide 12</vt:lpstr>
      <vt:lpstr>Slide 13</vt:lpstr>
      <vt:lpstr>Hiệp định Đối tác xuyên  Thái Bình Dương (Hiệp định TPP) </vt:lpstr>
      <vt:lpstr>Lịch sử hình thành</vt:lpstr>
      <vt:lpstr>Tham gia đàm phán TPP</vt:lpstr>
      <vt:lpstr>Slide 17</vt:lpstr>
      <vt:lpstr>Slide 18</vt:lpstr>
      <vt:lpstr>Slide 19</vt:lpstr>
      <vt:lpstr>Sự tham gia của Việt Nam </vt:lpstr>
      <vt:lpstr>Các vòng đàm phán</vt:lpstr>
      <vt:lpstr>Những điểm lưu ý về Hiệp định TPP</vt:lpstr>
      <vt:lpstr>Slide 23</vt:lpstr>
      <vt:lpstr>Nội dung đàm phán</vt:lpstr>
      <vt:lpstr>Một số nội dung chính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CƠ HỘI VÀ THÁCH THỨC  Cơ hội trước mắt</vt:lpstr>
      <vt:lpstr>Theo đánh giá chung, Việt Nam được hưởng lợi nhiều từ TPP</vt:lpstr>
      <vt:lpstr>Tăng xuất khẩu</vt:lpstr>
      <vt:lpstr>Cơ hội thâm nhập thị trường Hoa Kỳ</vt:lpstr>
      <vt:lpstr>Cơ hội lâu dài</vt:lpstr>
      <vt:lpstr> Kỳ vọng cải thiện môi trường kinh doanh</vt:lpstr>
      <vt:lpstr>Thách thức</vt:lpstr>
      <vt:lpstr>So sánh thu nhập các nước tham gia TPP</vt:lpstr>
      <vt:lpstr>Tỷ trọng GDP toàn khối TPP</vt:lpstr>
      <vt:lpstr>Thách thức</vt:lpstr>
      <vt:lpstr>Slide 45</vt:lpstr>
      <vt:lpstr>Các vấn đề thực tiễn trong HNKTQT </vt:lpstr>
      <vt:lpstr>Công tác HNKTQT tại địa phương </vt:lpstr>
      <vt:lpstr>Môi trường đầu tư và kinh doanh  TP.HCM qua các chỉ số</vt:lpstr>
      <vt:lpstr>PCI – Năng lực cạnh tranh cấp tỉnh</vt:lpstr>
      <vt:lpstr>Slide 50</vt:lpstr>
      <vt:lpstr>PAPI - Chỉ số Hiệu quả quản trị và hành chính công cấp tỉnh</vt:lpstr>
      <vt:lpstr>PAR Index – Chỉ số cải cách hành chính 2012</vt:lpstr>
      <vt:lpstr>Chỉ số năng lực hội nhập kinh tế quốc tế cấp địa phương  </vt:lpstr>
      <vt:lpstr>Xếp hạng chỉ số năng lực hội nhập kinh tế các tỉnh   năm 2013</vt:lpstr>
      <vt:lpstr>Vị trí của TP.HCM so với các thành phố khác tại châu Á</vt:lpstr>
      <vt:lpstr>Slide 56</vt:lpstr>
      <vt:lpstr>Một số khuyến nghị với chính quyền địa phương </vt:lpstr>
      <vt:lpstr>Slide 58</vt:lpstr>
      <vt:lpstr>Một số vấn đề doanh nghiệp cần quan tâm khi Việt Nam tham gia FTA</vt:lpstr>
      <vt:lpstr>Các lợi ích một FTA toàn diện  đem đến cho doanh nghiệp </vt:lpstr>
      <vt:lpstr>Các vấn đề doanh nghiệp cần  biết trong một FTA</vt:lpstr>
      <vt:lpstr>Hiệp định Đối tác toàn diện Việt Nam – Nhật Bản (ví dụ)</vt:lpstr>
      <vt:lpstr>Một số khuyến nghị với doanh nghiệp để tận dụng cơ hội FTA</vt:lpstr>
      <vt:lpstr>Slide 64</vt:lpstr>
      <vt:lpstr>Slide 65</vt:lpstr>
      <vt:lpstr>Một số vấn đề lưu ý đối với  sinh viên</vt:lpstr>
      <vt:lpstr>Slide 67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MỘT SỐ VẤN ĐỀ THỰC TIỄN TRONG HỘI NHẬP KINH TẾ QUỐC TẾ CỦA VIỆT NAM VÀ THÀNH PHỐ HỒ CHÍ MINH</dc:title>
  <dc:creator>Binh An</dc:creator>
  <cp:lastModifiedBy>Binh An</cp:lastModifiedBy>
  <cp:revision>530</cp:revision>
  <dcterms:created xsi:type="dcterms:W3CDTF">2014-10-11T00:03:30Z</dcterms:created>
  <dcterms:modified xsi:type="dcterms:W3CDTF">2014-11-21T07:18:36Z</dcterms:modified>
</cp:coreProperties>
</file>